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256" r:id="rId3"/>
    <p:sldId id="293" r:id="rId4"/>
    <p:sldId id="263" r:id="rId5"/>
    <p:sldId id="264" r:id="rId6"/>
    <p:sldId id="265" r:id="rId7"/>
    <p:sldId id="281" r:id="rId8"/>
    <p:sldId id="266" r:id="rId9"/>
    <p:sldId id="300" r:id="rId10"/>
    <p:sldId id="267" r:id="rId11"/>
    <p:sldId id="268" r:id="rId12"/>
    <p:sldId id="269" r:id="rId13"/>
    <p:sldId id="270" r:id="rId14"/>
    <p:sldId id="271" r:id="rId15"/>
    <p:sldId id="272" r:id="rId16"/>
    <p:sldId id="273" r:id="rId17"/>
    <p:sldId id="278" r:id="rId18"/>
    <p:sldId id="280" r:id="rId19"/>
    <p:sldId id="274" r:id="rId20"/>
    <p:sldId id="283" r:id="rId21"/>
    <p:sldId id="275" r:id="rId22"/>
    <p:sldId id="276" r:id="rId23"/>
    <p:sldId id="284" r:id="rId24"/>
    <p:sldId id="285" r:id="rId25"/>
    <p:sldId id="286" r:id="rId26"/>
    <p:sldId id="296" r:id="rId27"/>
    <p:sldId id="301" r:id="rId28"/>
    <p:sldId id="299" r:id="rId2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32" autoAdjust="0"/>
    <p:restoredTop sz="94660"/>
  </p:normalViewPr>
  <p:slideViewPr>
    <p:cSldViewPr snapToGrid="0">
      <p:cViewPr varScale="1">
        <p:scale>
          <a:sx n="72" d="100"/>
          <a:sy n="72" d="100"/>
        </p:scale>
        <p:origin x="432" y="78"/>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2410E8-FED4-40D7-97A5-FAC5DB90126B}" type="datetimeFigureOut">
              <a:rPr lang="es-CO" smtClean="0"/>
              <a:t>23/02/2024</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1A7EAC-9BFD-4A83-AFD8-528CF7D03E8C}" type="slidenum">
              <a:rPr lang="es-CO" smtClean="0"/>
              <a:t>‹Nº›</a:t>
            </a:fld>
            <a:endParaRPr lang="es-CO"/>
          </a:p>
        </p:txBody>
      </p:sp>
    </p:spTree>
    <p:extLst>
      <p:ext uri="{BB962C8B-B14F-4D97-AF65-F5344CB8AC3E}">
        <p14:creationId xmlns:p14="http://schemas.microsoft.com/office/powerpoint/2010/main" val="3272819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D8661C-0ABC-4024-AA5D-112A8D7F74F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95377BCD-1E22-4A43-ABF2-07107FBD8F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1D380866-F3BB-47DA-9F72-117AA9F2E7E1}"/>
              </a:ext>
            </a:extLst>
          </p:cNvPr>
          <p:cNvSpPr>
            <a:spLocks noGrp="1"/>
          </p:cNvSpPr>
          <p:nvPr>
            <p:ph type="dt" sz="half" idx="10"/>
          </p:nvPr>
        </p:nvSpPr>
        <p:spPr/>
        <p:txBody>
          <a:bodyPr/>
          <a:lstStyle/>
          <a:p>
            <a:fld id="{70C1BB46-D0A5-4EDC-A7DD-E6B23CA05756}" type="datetimeFigureOut">
              <a:rPr lang="es-CO" smtClean="0"/>
              <a:t>23/02/2024</a:t>
            </a:fld>
            <a:endParaRPr lang="es-CO"/>
          </a:p>
        </p:txBody>
      </p:sp>
      <p:sp>
        <p:nvSpPr>
          <p:cNvPr id="5" name="Marcador de pie de página 4">
            <a:extLst>
              <a:ext uri="{FF2B5EF4-FFF2-40B4-BE49-F238E27FC236}">
                <a16:creationId xmlns:a16="http://schemas.microsoft.com/office/drawing/2014/main" id="{38046750-C37B-4876-B322-014239A9BAB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690EFBB-514C-4EA2-9175-B9E4E053C32A}"/>
              </a:ext>
            </a:extLst>
          </p:cNvPr>
          <p:cNvSpPr>
            <a:spLocks noGrp="1"/>
          </p:cNvSpPr>
          <p:nvPr>
            <p:ph type="sldNum" sz="quarter" idx="12"/>
          </p:nvPr>
        </p:nvSpPr>
        <p:spPr/>
        <p:txBody>
          <a:bodyPr/>
          <a:lstStyle/>
          <a:p>
            <a:fld id="{0920DBF6-21A6-4893-82AE-E2C7728CD130}" type="slidenum">
              <a:rPr lang="es-CO" smtClean="0"/>
              <a:t>‹Nº›</a:t>
            </a:fld>
            <a:endParaRPr lang="es-CO"/>
          </a:p>
        </p:txBody>
      </p:sp>
    </p:spTree>
    <p:extLst>
      <p:ext uri="{BB962C8B-B14F-4D97-AF65-F5344CB8AC3E}">
        <p14:creationId xmlns:p14="http://schemas.microsoft.com/office/powerpoint/2010/main" val="1606794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ED0FFC-E761-418A-B3F7-5856D91DB16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201F27A2-C018-4C2E-AE0D-D30B94A077D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0935324-D600-47C4-A046-573CDA39A418}"/>
              </a:ext>
            </a:extLst>
          </p:cNvPr>
          <p:cNvSpPr>
            <a:spLocks noGrp="1"/>
          </p:cNvSpPr>
          <p:nvPr>
            <p:ph type="dt" sz="half" idx="10"/>
          </p:nvPr>
        </p:nvSpPr>
        <p:spPr/>
        <p:txBody>
          <a:bodyPr/>
          <a:lstStyle/>
          <a:p>
            <a:fld id="{70C1BB46-D0A5-4EDC-A7DD-E6B23CA05756}" type="datetimeFigureOut">
              <a:rPr lang="es-CO" smtClean="0"/>
              <a:t>23/02/2024</a:t>
            </a:fld>
            <a:endParaRPr lang="es-CO"/>
          </a:p>
        </p:txBody>
      </p:sp>
      <p:sp>
        <p:nvSpPr>
          <p:cNvPr id="5" name="Marcador de pie de página 4">
            <a:extLst>
              <a:ext uri="{FF2B5EF4-FFF2-40B4-BE49-F238E27FC236}">
                <a16:creationId xmlns:a16="http://schemas.microsoft.com/office/drawing/2014/main" id="{42BBDB93-F651-41E7-AB39-D38C609E49E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3E972C5-AB51-461E-8632-46C6F5C2C9F4}"/>
              </a:ext>
            </a:extLst>
          </p:cNvPr>
          <p:cNvSpPr>
            <a:spLocks noGrp="1"/>
          </p:cNvSpPr>
          <p:nvPr>
            <p:ph type="sldNum" sz="quarter" idx="12"/>
          </p:nvPr>
        </p:nvSpPr>
        <p:spPr/>
        <p:txBody>
          <a:bodyPr/>
          <a:lstStyle/>
          <a:p>
            <a:fld id="{0920DBF6-21A6-4893-82AE-E2C7728CD130}" type="slidenum">
              <a:rPr lang="es-CO" smtClean="0"/>
              <a:t>‹Nº›</a:t>
            </a:fld>
            <a:endParaRPr lang="es-CO"/>
          </a:p>
        </p:txBody>
      </p:sp>
    </p:spTree>
    <p:extLst>
      <p:ext uri="{BB962C8B-B14F-4D97-AF65-F5344CB8AC3E}">
        <p14:creationId xmlns:p14="http://schemas.microsoft.com/office/powerpoint/2010/main" val="3156069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EF137C-5CFE-4343-AEEF-DB832FE9AFF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25324657-EBE4-41EF-8E7D-D158448D5E4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B06BA56-264B-4070-971C-0093EEB8747B}"/>
              </a:ext>
            </a:extLst>
          </p:cNvPr>
          <p:cNvSpPr>
            <a:spLocks noGrp="1"/>
          </p:cNvSpPr>
          <p:nvPr>
            <p:ph type="dt" sz="half" idx="10"/>
          </p:nvPr>
        </p:nvSpPr>
        <p:spPr/>
        <p:txBody>
          <a:bodyPr/>
          <a:lstStyle/>
          <a:p>
            <a:fld id="{70C1BB46-D0A5-4EDC-A7DD-E6B23CA05756}" type="datetimeFigureOut">
              <a:rPr lang="es-CO" smtClean="0"/>
              <a:t>23/02/2024</a:t>
            </a:fld>
            <a:endParaRPr lang="es-CO"/>
          </a:p>
        </p:txBody>
      </p:sp>
      <p:sp>
        <p:nvSpPr>
          <p:cNvPr id="5" name="Marcador de pie de página 4">
            <a:extLst>
              <a:ext uri="{FF2B5EF4-FFF2-40B4-BE49-F238E27FC236}">
                <a16:creationId xmlns:a16="http://schemas.microsoft.com/office/drawing/2014/main" id="{DFB61116-17FD-4219-9128-AA33EDFA69B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1F6F47B-BEF4-4981-80A5-BC5BD7E8747D}"/>
              </a:ext>
            </a:extLst>
          </p:cNvPr>
          <p:cNvSpPr>
            <a:spLocks noGrp="1"/>
          </p:cNvSpPr>
          <p:nvPr>
            <p:ph type="sldNum" sz="quarter" idx="12"/>
          </p:nvPr>
        </p:nvSpPr>
        <p:spPr/>
        <p:txBody>
          <a:bodyPr/>
          <a:lstStyle/>
          <a:p>
            <a:fld id="{0920DBF6-21A6-4893-82AE-E2C7728CD130}" type="slidenum">
              <a:rPr lang="es-CO" smtClean="0"/>
              <a:t>‹Nº›</a:t>
            </a:fld>
            <a:endParaRPr lang="es-CO"/>
          </a:p>
        </p:txBody>
      </p:sp>
    </p:spTree>
    <p:extLst>
      <p:ext uri="{BB962C8B-B14F-4D97-AF65-F5344CB8AC3E}">
        <p14:creationId xmlns:p14="http://schemas.microsoft.com/office/powerpoint/2010/main" val="2053567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FDA524-624E-4F05-8D15-13A57B6C3B7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7E850288-0941-4674-85D7-703DFE1E2B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2FE8B894-ECAE-4497-AA11-F7021B2ABCF2}"/>
              </a:ext>
            </a:extLst>
          </p:cNvPr>
          <p:cNvSpPr>
            <a:spLocks noGrp="1"/>
          </p:cNvSpPr>
          <p:nvPr>
            <p:ph type="dt" sz="half" idx="10"/>
          </p:nvPr>
        </p:nvSpPr>
        <p:spPr/>
        <p:txBody>
          <a:bodyPr/>
          <a:lstStyle/>
          <a:p>
            <a:fld id="{1B93710E-4A0B-4A0E-93AB-C05EE3694470}" type="datetimeFigureOut">
              <a:rPr lang="es-CO" smtClean="0"/>
              <a:t>23/02/2024</a:t>
            </a:fld>
            <a:endParaRPr lang="es-CO"/>
          </a:p>
        </p:txBody>
      </p:sp>
      <p:sp>
        <p:nvSpPr>
          <p:cNvPr id="5" name="Marcador de pie de página 4">
            <a:extLst>
              <a:ext uri="{FF2B5EF4-FFF2-40B4-BE49-F238E27FC236}">
                <a16:creationId xmlns:a16="http://schemas.microsoft.com/office/drawing/2014/main" id="{9276FA3F-A62D-4A2C-84FE-53EAFD6591B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513B7EA-0833-44EC-8BE7-DB75D40F0F0F}"/>
              </a:ext>
            </a:extLst>
          </p:cNvPr>
          <p:cNvSpPr>
            <a:spLocks noGrp="1"/>
          </p:cNvSpPr>
          <p:nvPr>
            <p:ph type="sldNum" sz="quarter" idx="12"/>
          </p:nvPr>
        </p:nvSpPr>
        <p:spPr/>
        <p:txBody>
          <a:bodyPr/>
          <a:lstStyle/>
          <a:p>
            <a:fld id="{854400F1-40B4-4813-990B-9CD9E39C952B}" type="slidenum">
              <a:rPr lang="es-CO" smtClean="0"/>
              <a:t>‹Nº›</a:t>
            </a:fld>
            <a:endParaRPr lang="es-CO"/>
          </a:p>
        </p:txBody>
      </p:sp>
    </p:spTree>
    <p:extLst>
      <p:ext uri="{BB962C8B-B14F-4D97-AF65-F5344CB8AC3E}">
        <p14:creationId xmlns:p14="http://schemas.microsoft.com/office/powerpoint/2010/main" val="1511242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B9D1D4-F901-4F06-B158-36265239A38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0310F6F-9FF1-4EFB-92B7-24C6C5F0E27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75E1FE6-9384-4525-A038-3CF1210EAE02}"/>
              </a:ext>
            </a:extLst>
          </p:cNvPr>
          <p:cNvSpPr>
            <a:spLocks noGrp="1"/>
          </p:cNvSpPr>
          <p:nvPr>
            <p:ph type="dt" sz="half" idx="10"/>
          </p:nvPr>
        </p:nvSpPr>
        <p:spPr/>
        <p:txBody>
          <a:bodyPr/>
          <a:lstStyle/>
          <a:p>
            <a:fld id="{1B93710E-4A0B-4A0E-93AB-C05EE3694470}" type="datetimeFigureOut">
              <a:rPr lang="es-CO" smtClean="0"/>
              <a:t>23/02/2024</a:t>
            </a:fld>
            <a:endParaRPr lang="es-CO"/>
          </a:p>
        </p:txBody>
      </p:sp>
      <p:sp>
        <p:nvSpPr>
          <p:cNvPr id="5" name="Marcador de pie de página 4">
            <a:extLst>
              <a:ext uri="{FF2B5EF4-FFF2-40B4-BE49-F238E27FC236}">
                <a16:creationId xmlns:a16="http://schemas.microsoft.com/office/drawing/2014/main" id="{27796AE7-89C3-4BB3-B278-86534FE87E8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D18C2D3-B551-4B61-B4C4-F27B4ADE1B23}"/>
              </a:ext>
            </a:extLst>
          </p:cNvPr>
          <p:cNvSpPr>
            <a:spLocks noGrp="1"/>
          </p:cNvSpPr>
          <p:nvPr>
            <p:ph type="sldNum" sz="quarter" idx="12"/>
          </p:nvPr>
        </p:nvSpPr>
        <p:spPr/>
        <p:txBody>
          <a:bodyPr/>
          <a:lstStyle/>
          <a:p>
            <a:fld id="{854400F1-40B4-4813-990B-9CD9E39C952B}" type="slidenum">
              <a:rPr lang="es-CO" smtClean="0"/>
              <a:t>‹Nº›</a:t>
            </a:fld>
            <a:endParaRPr lang="es-CO"/>
          </a:p>
        </p:txBody>
      </p:sp>
    </p:spTree>
    <p:extLst>
      <p:ext uri="{BB962C8B-B14F-4D97-AF65-F5344CB8AC3E}">
        <p14:creationId xmlns:p14="http://schemas.microsoft.com/office/powerpoint/2010/main" val="2984719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10670C-A694-4B45-9426-89794BFFBF1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307DC6B-C7D5-4000-A3FB-FB900F6C1F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40A019E-A6E6-43AB-9698-A1C317DB78F8}"/>
              </a:ext>
            </a:extLst>
          </p:cNvPr>
          <p:cNvSpPr>
            <a:spLocks noGrp="1"/>
          </p:cNvSpPr>
          <p:nvPr>
            <p:ph type="dt" sz="half" idx="10"/>
          </p:nvPr>
        </p:nvSpPr>
        <p:spPr/>
        <p:txBody>
          <a:bodyPr/>
          <a:lstStyle/>
          <a:p>
            <a:fld id="{1B93710E-4A0B-4A0E-93AB-C05EE3694470}" type="datetimeFigureOut">
              <a:rPr lang="es-CO" smtClean="0"/>
              <a:t>23/02/2024</a:t>
            </a:fld>
            <a:endParaRPr lang="es-CO"/>
          </a:p>
        </p:txBody>
      </p:sp>
      <p:sp>
        <p:nvSpPr>
          <p:cNvPr id="5" name="Marcador de pie de página 4">
            <a:extLst>
              <a:ext uri="{FF2B5EF4-FFF2-40B4-BE49-F238E27FC236}">
                <a16:creationId xmlns:a16="http://schemas.microsoft.com/office/drawing/2014/main" id="{680A9725-EFF6-41CC-852B-644B20F0CE6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7A54200-C3FB-4FB1-BA49-65062E936D5C}"/>
              </a:ext>
            </a:extLst>
          </p:cNvPr>
          <p:cNvSpPr>
            <a:spLocks noGrp="1"/>
          </p:cNvSpPr>
          <p:nvPr>
            <p:ph type="sldNum" sz="quarter" idx="12"/>
          </p:nvPr>
        </p:nvSpPr>
        <p:spPr/>
        <p:txBody>
          <a:bodyPr/>
          <a:lstStyle/>
          <a:p>
            <a:fld id="{854400F1-40B4-4813-990B-9CD9E39C952B}" type="slidenum">
              <a:rPr lang="es-CO" smtClean="0"/>
              <a:t>‹Nº›</a:t>
            </a:fld>
            <a:endParaRPr lang="es-CO"/>
          </a:p>
        </p:txBody>
      </p:sp>
    </p:spTree>
    <p:extLst>
      <p:ext uri="{BB962C8B-B14F-4D97-AF65-F5344CB8AC3E}">
        <p14:creationId xmlns:p14="http://schemas.microsoft.com/office/powerpoint/2010/main" val="4047975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6F1D84-1CD3-4ACC-93E8-32CFDEA19AF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9516234-6B9D-4A1D-BE51-714B4A077E0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7E7BDCFA-2C45-43CD-8183-85F25FFE6EB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086B2746-AD60-4D79-8FAE-033E87FC8502}"/>
              </a:ext>
            </a:extLst>
          </p:cNvPr>
          <p:cNvSpPr>
            <a:spLocks noGrp="1"/>
          </p:cNvSpPr>
          <p:nvPr>
            <p:ph type="dt" sz="half" idx="10"/>
          </p:nvPr>
        </p:nvSpPr>
        <p:spPr/>
        <p:txBody>
          <a:bodyPr/>
          <a:lstStyle/>
          <a:p>
            <a:fld id="{1B93710E-4A0B-4A0E-93AB-C05EE3694470}" type="datetimeFigureOut">
              <a:rPr lang="es-CO" smtClean="0"/>
              <a:t>23/02/2024</a:t>
            </a:fld>
            <a:endParaRPr lang="es-CO"/>
          </a:p>
        </p:txBody>
      </p:sp>
      <p:sp>
        <p:nvSpPr>
          <p:cNvPr id="6" name="Marcador de pie de página 5">
            <a:extLst>
              <a:ext uri="{FF2B5EF4-FFF2-40B4-BE49-F238E27FC236}">
                <a16:creationId xmlns:a16="http://schemas.microsoft.com/office/drawing/2014/main" id="{D3F36B35-914C-402A-8E18-109FE2278D9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27324556-D4A1-4D06-94B4-98C23D55E3FA}"/>
              </a:ext>
            </a:extLst>
          </p:cNvPr>
          <p:cNvSpPr>
            <a:spLocks noGrp="1"/>
          </p:cNvSpPr>
          <p:nvPr>
            <p:ph type="sldNum" sz="quarter" idx="12"/>
          </p:nvPr>
        </p:nvSpPr>
        <p:spPr/>
        <p:txBody>
          <a:bodyPr/>
          <a:lstStyle/>
          <a:p>
            <a:fld id="{854400F1-40B4-4813-990B-9CD9E39C952B}" type="slidenum">
              <a:rPr lang="es-CO" smtClean="0"/>
              <a:t>‹Nº›</a:t>
            </a:fld>
            <a:endParaRPr lang="es-CO"/>
          </a:p>
        </p:txBody>
      </p:sp>
    </p:spTree>
    <p:extLst>
      <p:ext uri="{BB962C8B-B14F-4D97-AF65-F5344CB8AC3E}">
        <p14:creationId xmlns:p14="http://schemas.microsoft.com/office/powerpoint/2010/main" val="1535669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8F1D9B-60A9-4395-829F-1FE48FFF866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3966404E-06E1-4EA3-90EE-F5BAE8DF6F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7F6C06F-BF42-404D-9FEF-561A1FC69F4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71891789-CB49-45E8-9FCD-7441712EEB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66E1279-7D2E-4BF3-8C30-B536C2798CC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53831D57-0B0B-4F6D-A28F-7F83CAF2E628}"/>
              </a:ext>
            </a:extLst>
          </p:cNvPr>
          <p:cNvSpPr>
            <a:spLocks noGrp="1"/>
          </p:cNvSpPr>
          <p:nvPr>
            <p:ph type="dt" sz="half" idx="10"/>
          </p:nvPr>
        </p:nvSpPr>
        <p:spPr/>
        <p:txBody>
          <a:bodyPr/>
          <a:lstStyle/>
          <a:p>
            <a:fld id="{1B93710E-4A0B-4A0E-93AB-C05EE3694470}" type="datetimeFigureOut">
              <a:rPr lang="es-CO" smtClean="0"/>
              <a:t>23/02/2024</a:t>
            </a:fld>
            <a:endParaRPr lang="es-CO"/>
          </a:p>
        </p:txBody>
      </p:sp>
      <p:sp>
        <p:nvSpPr>
          <p:cNvPr id="8" name="Marcador de pie de página 7">
            <a:extLst>
              <a:ext uri="{FF2B5EF4-FFF2-40B4-BE49-F238E27FC236}">
                <a16:creationId xmlns:a16="http://schemas.microsoft.com/office/drawing/2014/main" id="{6F573823-04FE-4073-A457-4A2439B00317}"/>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A4F06DEF-F8AA-46D1-90E7-843A157F195B}"/>
              </a:ext>
            </a:extLst>
          </p:cNvPr>
          <p:cNvSpPr>
            <a:spLocks noGrp="1"/>
          </p:cNvSpPr>
          <p:nvPr>
            <p:ph type="sldNum" sz="quarter" idx="12"/>
          </p:nvPr>
        </p:nvSpPr>
        <p:spPr/>
        <p:txBody>
          <a:bodyPr/>
          <a:lstStyle/>
          <a:p>
            <a:fld id="{854400F1-40B4-4813-990B-9CD9E39C952B}" type="slidenum">
              <a:rPr lang="es-CO" smtClean="0"/>
              <a:t>‹Nº›</a:t>
            </a:fld>
            <a:endParaRPr lang="es-CO"/>
          </a:p>
        </p:txBody>
      </p:sp>
    </p:spTree>
    <p:extLst>
      <p:ext uri="{BB962C8B-B14F-4D97-AF65-F5344CB8AC3E}">
        <p14:creationId xmlns:p14="http://schemas.microsoft.com/office/powerpoint/2010/main" val="3565995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5EA345-0847-440A-8E3F-FC17A41FBE4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6840DC64-5A11-4101-BFC1-FFE217CC66D4}"/>
              </a:ext>
            </a:extLst>
          </p:cNvPr>
          <p:cNvSpPr>
            <a:spLocks noGrp="1"/>
          </p:cNvSpPr>
          <p:nvPr>
            <p:ph type="dt" sz="half" idx="10"/>
          </p:nvPr>
        </p:nvSpPr>
        <p:spPr/>
        <p:txBody>
          <a:bodyPr/>
          <a:lstStyle/>
          <a:p>
            <a:fld id="{1B93710E-4A0B-4A0E-93AB-C05EE3694470}" type="datetimeFigureOut">
              <a:rPr lang="es-CO" smtClean="0"/>
              <a:t>23/02/2024</a:t>
            </a:fld>
            <a:endParaRPr lang="es-CO"/>
          </a:p>
        </p:txBody>
      </p:sp>
      <p:sp>
        <p:nvSpPr>
          <p:cNvPr id="4" name="Marcador de pie de página 3">
            <a:extLst>
              <a:ext uri="{FF2B5EF4-FFF2-40B4-BE49-F238E27FC236}">
                <a16:creationId xmlns:a16="http://schemas.microsoft.com/office/drawing/2014/main" id="{2A4A9ADF-0FD9-4B85-A3A1-74C4B78B301E}"/>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463DCE83-EF03-414A-B352-01A24EAB83B2}"/>
              </a:ext>
            </a:extLst>
          </p:cNvPr>
          <p:cNvSpPr>
            <a:spLocks noGrp="1"/>
          </p:cNvSpPr>
          <p:nvPr>
            <p:ph type="sldNum" sz="quarter" idx="12"/>
          </p:nvPr>
        </p:nvSpPr>
        <p:spPr/>
        <p:txBody>
          <a:bodyPr/>
          <a:lstStyle/>
          <a:p>
            <a:fld id="{854400F1-40B4-4813-990B-9CD9E39C952B}" type="slidenum">
              <a:rPr lang="es-CO" smtClean="0"/>
              <a:t>‹Nº›</a:t>
            </a:fld>
            <a:endParaRPr lang="es-CO"/>
          </a:p>
        </p:txBody>
      </p:sp>
    </p:spTree>
    <p:extLst>
      <p:ext uri="{BB962C8B-B14F-4D97-AF65-F5344CB8AC3E}">
        <p14:creationId xmlns:p14="http://schemas.microsoft.com/office/powerpoint/2010/main" val="2609827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E413C03-1E86-45DA-8BC8-EA7150461AF9}"/>
              </a:ext>
            </a:extLst>
          </p:cNvPr>
          <p:cNvSpPr>
            <a:spLocks noGrp="1"/>
          </p:cNvSpPr>
          <p:nvPr>
            <p:ph type="dt" sz="half" idx="10"/>
          </p:nvPr>
        </p:nvSpPr>
        <p:spPr/>
        <p:txBody>
          <a:bodyPr/>
          <a:lstStyle/>
          <a:p>
            <a:fld id="{1B93710E-4A0B-4A0E-93AB-C05EE3694470}" type="datetimeFigureOut">
              <a:rPr lang="es-CO" smtClean="0"/>
              <a:t>23/02/2024</a:t>
            </a:fld>
            <a:endParaRPr lang="es-CO"/>
          </a:p>
        </p:txBody>
      </p:sp>
      <p:sp>
        <p:nvSpPr>
          <p:cNvPr id="3" name="Marcador de pie de página 2">
            <a:extLst>
              <a:ext uri="{FF2B5EF4-FFF2-40B4-BE49-F238E27FC236}">
                <a16:creationId xmlns:a16="http://schemas.microsoft.com/office/drawing/2014/main" id="{5DAE139A-A022-4E10-BF1F-4A010700A971}"/>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76370DA9-78B3-4F5B-8358-D29359CB5047}"/>
              </a:ext>
            </a:extLst>
          </p:cNvPr>
          <p:cNvSpPr>
            <a:spLocks noGrp="1"/>
          </p:cNvSpPr>
          <p:nvPr>
            <p:ph type="sldNum" sz="quarter" idx="12"/>
          </p:nvPr>
        </p:nvSpPr>
        <p:spPr/>
        <p:txBody>
          <a:bodyPr/>
          <a:lstStyle/>
          <a:p>
            <a:fld id="{854400F1-40B4-4813-990B-9CD9E39C952B}" type="slidenum">
              <a:rPr lang="es-CO" smtClean="0"/>
              <a:t>‹Nº›</a:t>
            </a:fld>
            <a:endParaRPr lang="es-CO"/>
          </a:p>
        </p:txBody>
      </p:sp>
    </p:spTree>
    <p:extLst>
      <p:ext uri="{BB962C8B-B14F-4D97-AF65-F5344CB8AC3E}">
        <p14:creationId xmlns:p14="http://schemas.microsoft.com/office/powerpoint/2010/main" val="980166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AC6F2C-9674-425E-A87C-C441FF67275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33C58275-FC9F-4C28-99EB-3DC4DD81BF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882A0B0E-6C1D-408B-87DA-1A7748AA9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EDBB956-6413-41F7-A88A-10FCE883A5BF}"/>
              </a:ext>
            </a:extLst>
          </p:cNvPr>
          <p:cNvSpPr>
            <a:spLocks noGrp="1"/>
          </p:cNvSpPr>
          <p:nvPr>
            <p:ph type="dt" sz="half" idx="10"/>
          </p:nvPr>
        </p:nvSpPr>
        <p:spPr/>
        <p:txBody>
          <a:bodyPr/>
          <a:lstStyle/>
          <a:p>
            <a:fld id="{1B93710E-4A0B-4A0E-93AB-C05EE3694470}" type="datetimeFigureOut">
              <a:rPr lang="es-CO" smtClean="0"/>
              <a:t>23/02/2024</a:t>
            </a:fld>
            <a:endParaRPr lang="es-CO"/>
          </a:p>
        </p:txBody>
      </p:sp>
      <p:sp>
        <p:nvSpPr>
          <p:cNvPr id="6" name="Marcador de pie de página 5">
            <a:extLst>
              <a:ext uri="{FF2B5EF4-FFF2-40B4-BE49-F238E27FC236}">
                <a16:creationId xmlns:a16="http://schemas.microsoft.com/office/drawing/2014/main" id="{E9AB60CC-D95A-4C5F-881E-F37E03059ACF}"/>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0E4B1CE9-9C5B-4315-AFF5-4E77846757BD}"/>
              </a:ext>
            </a:extLst>
          </p:cNvPr>
          <p:cNvSpPr>
            <a:spLocks noGrp="1"/>
          </p:cNvSpPr>
          <p:nvPr>
            <p:ph type="sldNum" sz="quarter" idx="12"/>
          </p:nvPr>
        </p:nvSpPr>
        <p:spPr/>
        <p:txBody>
          <a:bodyPr/>
          <a:lstStyle/>
          <a:p>
            <a:fld id="{854400F1-40B4-4813-990B-9CD9E39C952B}" type="slidenum">
              <a:rPr lang="es-CO" smtClean="0"/>
              <a:t>‹Nº›</a:t>
            </a:fld>
            <a:endParaRPr lang="es-CO"/>
          </a:p>
        </p:txBody>
      </p:sp>
    </p:spTree>
    <p:extLst>
      <p:ext uri="{BB962C8B-B14F-4D97-AF65-F5344CB8AC3E}">
        <p14:creationId xmlns:p14="http://schemas.microsoft.com/office/powerpoint/2010/main" val="933768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6D72B7-A3E8-40FE-8D8F-3105B09460D6}"/>
              </a:ext>
            </a:extLst>
          </p:cNvPr>
          <p:cNvSpPr>
            <a:spLocks noGrp="1"/>
          </p:cNvSpPr>
          <p:nvPr>
            <p:ph type="title"/>
          </p:nvPr>
        </p:nvSpPr>
        <p:spPr/>
        <p:txBody>
          <a:bodyPr/>
          <a:lstStyle/>
          <a:p>
            <a:r>
              <a:rPr lang="es-ES" dirty="0"/>
              <a:t>Haga clic para modificar el estilo de título del patrón</a:t>
            </a:r>
            <a:endParaRPr lang="es-CO" dirty="0"/>
          </a:p>
        </p:txBody>
      </p:sp>
      <p:sp>
        <p:nvSpPr>
          <p:cNvPr id="3" name="Marcador de contenido 2">
            <a:extLst>
              <a:ext uri="{FF2B5EF4-FFF2-40B4-BE49-F238E27FC236}">
                <a16:creationId xmlns:a16="http://schemas.microsoft.com/office/drawing/2014/main" id="{B1440713-254D-4441-8C3A-E34A62A341A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EFACF95-F9D7-4EE4-997D-F0DE09B687A1}"/>
              </a:ext>
            </a:extLst>
          </p:cNvPr>
          <p:cNvSpPr>
            <a:spLocks noGrp="1"/>
          </p:cNvSpPr>
          <p:nvPr>
            <p:ph type="dt" sz="half" idx="10"/>
          </p:nvPr>
        </p:nvSpPr>
        <p:spPr/>
        <p:txBody>
          <a:bodyPr/>
          <a:lstStyle/>
          <a:p>
            <a:fld id="{70C1BB46-D0A5-4EDC-A7DD-E6B23CA05756}" type="datetimeFigureOut">
              <a:rPr lang="es-CO" smtClean="0"/>
              <a:t>23/02/2024</a:t>
            </a:fld>
            <a:endParaRPr lang="es-CO"/>
          </a:p>
        </p:txBody>
      </p:sp>
      <p:sp>
        <p:nvSpPr>
          <p:cNvPr id="5" name="Marcador de pie de página 4">
            <a:extLst>
              <a:ext uri="{FF2B5EF4-FFF2-40B4-BE49-F238E27FC236}">
                <a16:creationId xmlns:a16="http://schemas.microsoft.com/office/drawing/2014/main" id="{EFDB2AE8-EC1E-4369-8F86-A0839023D1D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8E8BCBF-AA75-4260-BCCA-03AB55058F08}"/>
              </a:ext>
            </a:extLst>
          </p:cNvPr>
          <p:cNvSpPr>
            <a:spLocks noGrp="1"/>
          </p:cNvSpPr>
          <p:nvPr>
            <p:ph type="sldNum" sz="quarter" idx="12"/>
          </p:nvPr>
        </p:nvSpPr>
        <p:spPr/>
        <p:txBody>
          <a:bodyPr/>
          <a:lstStyle/>
          <a:p>
            <a:fld id="{0920DBF6-21A6-4893-82AE-E2C7728CD130}" type="slidenum">
              <a:rPr lang="es-CO" smtClean="0"/>
              <a:t>‹Nº›</a:t>
            </a:fld>
            <a:endParaRPr lang="es-CO"/>
          </a:p>
        </p:txBody>
      </p:sp>
    </p:spTree>
    <p:extLst>
      <p:ext uri="{BB962C8B-B14F-4D97-AF65-F5344CB8AC3E}">
        <p14:creationId xmlns:p14="http://schemas.microsoft.com/office/powerpoint/2010/main" val="1974485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C51383-5474-4884-9074-802A44D5CFD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201D5E56-EAAC-46EC-BCBE-788ABFBFFC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03F27764-E958-4DD5-BA6A-17A53C8248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D48F06D-2501-4548-8D26-7065DDB2A401}"/>
              </a:ext>
            </a:extLst>
          </p:cNvPr>
          <p:cNvSpPr>
            <a:spLocks noGrp="1"/>
          </p:cNvSpPr>
          <p:nvPr>
            <p:ph type="dt" sz="half" idx="10"/>
          </p:nvPr>
        </p:nvSpPr>
        <p:spPr/>
        <p:txBody>
          <a:bodyPr/>
          <a:lstStyle/>
          <a:p>
            <a:fld id="{1B93710E-4A0B-4A0E-93AB-C05EE3694470}" type="datetimeFigureOut">
              <a:rPr lang="es-CO" smtClean="0"/>
              <a:t>23/02/2024</a:t>
            </a:fld>
            <a:endParaRPr lang="es-CO"/>
          </a:p>
        </p:txBody>
      </p:sp>
      <p:sp>
        <p:nvSpPr>
          <p:cNvPr id="6" name="Marcador de pie de página 5">
            <a:extLst>
              <a:ext uri="{FF2B5EF4-FFF2-40B4-BE49-F238E27FC236}">
                <a16:creationId xmlns:a16="http://schemas.microsoft.com/office/drawing/2014/main" id="{66358000-0EDC-42B9-8DE6-2FACCF71E49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6320B3F1-CFC8-4516-A49B-F2CB5E7D2A7C}"/>
              </a:ext>
            </a:extLst>
          </p:cNvPr>
          <p:cNvSpPr>
            <a:spLocks noGrp="1"/>
          </p:cNvSpPr>
          <p:nvPr>
            <p:ph type="sldNum" sz="quarter" idx="12"/>
          </p:nvPr>
        </p:nvSpPr>
        <p:spPr/>
        <p:txBody>
          <a:bodyPr/>
          <a:lstStyle/>
          <a:p>
            <a:fld id="{854400F1-40B4-4813-990B-9CD9E39C952B}" type="slidenum">
              <a:rPr lang="es-CO" smtClean="0"/>
              <a:t>‹Nº›</a:t>
            </a:fld>
            <a:endParaRPr lang="es-CO"/>
          </a:p>
        </p:txBody>
      </p:sp>
    </p:spTree>
    <p:extLst>
      <p:ext uri="{BB962C8B-B14F-4D97-AF65-F5344CB8AC3E}">
        <p14:creationId xmlns:p14="http://schemas.microsoft.com/office/powerpoint/2010/main" val="7120234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C3A5-999D-4CEA-9003-ECBB7067AD9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7DA5DCAD-38C4-4C45-80F1-D39493F1FA5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80D8B0E-9179-499B-94B7-7E4D4203DF5A}"/>
              </a:ext>
            </a:extLst>
          </p:cNvPr>
          <p:cNvSpPr>
            <a:spLocks noGrp="1"/>
          </p:cNvSpPr>
          <p:nvPr>
            <p:ph type="dt" sz="half" idx="10"/>
          </p:nvPr>
        </p:nvSpPr>
        <p:spPr/>
        <p:txBody>
          <a:bodyPr/>
          <a:lstStyle/>
          <a:p>
            <a:fld id="{1B93710E-4A0B-4A0E-93AB-C05EE3694470}" type="datetimeFigureOut">
              <a:rPr lang="es-CO" smtClean="0"/>
              <a:t>23/02/2024</a:t>
            </a:fld>
            <a:endParaRPr lang="es-CO"/>
          </a:p>
        </p:txBody>
      </p:sp>
      <p:sp>
        <p:nvSpPr>
          <p:cNvPr id="5" name="Marcador de pie de página 4">
            <a:extLst>
              <a:ext uri="{FF2B5EF4-FFF2-40B4-BE49-F238E27FC236}">
                <a16:creationId xmlns:a16="http://schemas.microsoft.com/office/drawing/2014/main" id="{7685CA72-CE61-442D-B7A6-C330847910B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2E5DB5E-2492-4CEA-A88E-EA65B95A783D}"/>
              </a:ext>
            </a:extLst>
          </p:cNvPr>
          <p:cNvSpPr>
            <a:spLocks noGrp="1"/>
          </p:cNvSpPr>
          <p:nvPr>
            <p:ph type="sldNum" sz="quarter" idx="12"/>
          </p:nvPr>
        </p:nvSpPr>
        <p:spPr/>
        <p:txBody>
          <a:bodyPr/>
          <a:lstStyle/>
          <a:p>
            <a:fld id="{854400F1-40B4-4813-990B-9CD9E39C952B}" type="slidenum">
              <a:rPr lang="es-CO" smtClean="0"/>
              <a:t>‹Nº›</a:t>
            </a:fld>
            <a:endParaRPr lang="es-CO"/>
          </a:p>
        </p:txBody>
      </p:sp>
    </p:spTree>
    <p:extLst>
      <p:ext uri="{BB962C8B-B14F-4D97-AF65-F5344CB8AC3E}">
        <p14:creationId xmlns:p14="http://schemas.microsoft.com/office/powerpoint/2010/main" val="767495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C0F052A-0970-48DF-A82A-8B150A4BCBE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317444E5-06FB-4BB6-8CFF-648A0C62040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CD8DB5A-351D-4547-BCCE-B2DB09A637C7}"/>
              </a:ext>
            </a:extLst>
          </p:cNvPr>
          <p:cNvSpPr>
            <a:spLocks noGrp="1"/>
          </p:cNvSpPr>
          <p:nvPr>
            <p:ph type="dt" sz="half" idx="10"/>
          </p:nvPr>
        </p:nvSpPr>
        <p:spPr/>
        <p:txBody>
          <a:bodyPr/>
          <a:lstStyle/>
          <a:p>
            <a:fld id="{1B93710E-4A0B-4A0E-93AB-C05EE3694470}" type="datetimeFigureOut">
              <a:rPr lang="es-CO" smtClean="0"/>
              <a:t>23/02/2024</a:t>
            </a:fld>
            <a:endParaRPr lang="es-CO"/>
          </a:p>
        </p:txBody>
      </p:sp>
      <p:sp>
        <p:nvSpPr>
          <p:cNvPr id="5" name="Marcador de pie de página 4">
            <a:extLst>
              <a:ext uri="{FF2B5EF4-FFF2-40B4-BE49-F238E27FC236}">
                <a16:creationId xmlns:a16="http://schemas.microsoft.com/office/drawing/2014/main" id="{7F8BB587-74CF-45CA-BFED-5FB202828B7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858214F-CB5A-4ED5-8CFF-3F0F9C4AF925}"/>
              </a:ext>
            </a:extLst>
          </p:cNvPr>
          <p:cNvSpPr>
            <a:spLocks noGrp="1"/>
          </p:cNvSpPr>
          <p:nvPr>
            <p:ph type="sldNum" sz="quarter" idx="12"/>
          </p:nvPr>
        </p:nvSpPr>
        <p:spPr/>
        <p:txBody>
          <a:bodyPr/>
          <a:lstStyle/>
          <a:p>
            <a:fld id="{854400F1-40B4-4813-990B-9CD9E39C952B}" type="slidenum">
              <a:rPr lang="es-CO" smtClean="0"/>
              <a:t>‹Nº›</a:t>
            </a:fld>
            <a:endParaRPr lang="es-CO"/>
          </a:p>
        </p:txBody>
      </p:sp>
    </p:spTree>
    <p:extLst>
      <p:ext uri="{BB962C8B-B14F-4D97-AF65-F5344CB8AC3E}">
        <p14:creationId xmlns:p14="http://schemas.microsoft.com/office/powerpoint/2010/main" val="1295129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C6B192-5976-4BED-BAF4-2CC49A0D390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DAFD213C-78CE-4858-92DB-2478CB7006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97E6266-BD7F-4EA3-8944-3D5E3E007C86}"/>
              </a:ext>
            </a:extLst>
          </p:cNvPr>
          <p:cNvSpPr>
            <a:spLocks noGrp="1"/>
          </p:cNvSpPr>
          <p:nvPr>
            <p:ph type="dt" sz="half" idx="10"/>
          </p:nvPr>
        </p:nvSpPr>
        <p:spPr/>
        <p:txBody>
          <a:bodyPr/>
          <a:lstStyle/>
          <a:p>
            <a:fld id="{70C1BB46-D0A5-4EDC-A7DD-E6B23CA05756}" type="datetimeFigureOut">
              <a:rPr lang="es-CO" smtClean="0"/>
              <a:t>23/02/2024</a:t>
            </a:fld>
            <a:endParaRPr lang="es-CO"/>
          </a:p>
        </p:txBody>
      </p:sp>
      <p:sp>
        <p:nvSpPr>
          <p:cNvPr id="5" name="Marcador de pie de página 4">
            <a:extLst>
              <a:ext uri="{FF2B5EF4-FFF2-40B4-BE49-F238E27FC236}">
                <a16:creationId xmlns:a16="http://schemas.microsoft.com/office/drawing/2014/main" id="{34E8C62C-E379-4CB1-956C-9716B5FBE5C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6DD85BD-962B-43CC-A2BD-E38A2B866E58}"/>
              </a:ext>
            </a:extLst>
          </p:cNvPr>
          <p:cNvSpPr>
            <a:spLocks noGrp="1"/>
          </p:cNvSpPr>
          <p:nvPr>
            <p:ph type="sldNum" sz="quarter" idx="12"/>
          </p:nvPr>
        </p:nvSpPr>
        <p:spPr/>
        <p:txBody>
          <a:bodyPr/>
          <a:lstStyle/>
          <a:p>
            <a:fld id="{0920DBF6-21A6-4893-82AE-E2C7728CD130}" type="slidenum">
              <a:rPr lang="es-CO" smtClean="0"/>
              <a:t>‹Nº›</a:t>
            </a:fld>
            <a:endParaRPr lang="es-CO"/>
          </a:p>
        </p:txBody>
      </p:sp>
    </p:spTree>
    <p:extLst>
      <p:ext uri="{BB962C8B-B14F-4D97-AF65-F5344CB8AC3E}">
        <p14:creationId xmlns:p14="http://schemas.microsoft.com/office/powerpoint/2010/main" val="1097097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2F2076-1276-4809-A253-CBF4984738F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A12DA43B-FE90-48EE-B5C5-E7410585334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F9470FDE-B15E-4576-BC1B-FD552F02AB3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0FEFAF89-B80F-4904-BF03-B267270E1C12}"/>
              </a:ext>
            </a:extLst>
          </p:cNvPr>
          <p:cNvSpPr>
            <a:spLocks noGrp="1"/>
          </p:cNvSpPr>
          <p:nvPr>
            <p:ph type="dt" sz="half" idx="10"/>
          </p:nvPr>
        </p:nvSpPr>
        <p:spPr/>
        <p:txBody>
          <a:bodyPr/>
          <a:lstStyle/>
          <a:p>
            <a:fld id="{70C1BB46-D0A5-4EDC-A7DD-E6B23CA05756}" type="datetimeFigureOut">
              <a:rPr lang="es-CO" smtClean="0"/>
              <a:t>23/02/2024</a:t>
            </a:fld>
            <a:endParaRPr lang="es-CO"/>
          </a:p>
        </p:txBody>
      </p:sp>
      <p:sp>
        <p:nvSpPr>
          <p:cNvPr id="6" name="Marcador de pie de página 5">
            <a:extLst>
              <a:ext uri="{FF2B5EF4-FFF2-40B4-BE49-F238E27FC236}">
                <a16:creationId xmlns:a16="http://schemas.microsoft.com/office/drawing/2014/main" id="{C575A5B4-C769-4D47-B7D3-FEE6C789218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38724EDD-DA74-4CF4-9083-FC77237904BD}"/>
              </a:ext>
            </a:extLst>
          </p:cNvPr>
          <p:cNvSpPr>
            <a:spLocks noGrp="1"/>
          </p:cNvSpPr>
          <p:nvPr>
            <p:ph type="sldNum" sz="quarter" idx="12"/>
          </p:nvPr>
        </p:nvSpPr>
        <p:spPr/>
        <p:txBody>
          <a:bodyPr/>
          <a:lstStyle/>
          <a:p>
            <a:fld id="{0920DBF6-21A6-4893-82AE-E2C7728CD130}" type="slidenum">
              <a:rPr lang="es-CO" smtClean="0"/>
              <a:t>‹Nº›</a:t>
            </a:fld>
            <a:endParaRPr lang="es-CO"/>
          </a:p>
        </p:txBody>
      </p:sp>
    </p:spTree>
    <p:extLst>
      <p:ext uri="{BB962C8B-B14F-4D97-AF65-F5344CB8AC3E}">
        <p14:creationId xmlns:p14="http://schemas.microsoft.com/office/powerpoint/2010/main" val="2467638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BEBF4D-D8FE-4E21-B151-DF0D6AF7E2A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7A522220-0717-49D4-985E-10CC4E6FF7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CB57FA-1F02-4F14-98E3-8FDDB954A2A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74E2EA1A-B8F3-4CC8-AF12-34B2C0FE56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7F53752-F400-4673-9B45-256CDAD6124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D9242CFE-67D0-4A3C-B791-A6BDAD1B89AB}"/>
              </a:ext>
            </a:extLst>
          </p:cNvPr>
          <p:cNvSpPr>
            <a:spLocks noGrp="1"/>
          </p:cNvSpPr>
          <p:nvPr>
            <p:ph type="dt" sz="half" idx="10"/>
          </p:nvPr>
        </p:nvSpPr>
        <p:spPr/>
        <p:txBody>
          <a:bodyPr/>
          <a:lstStyle/>
          <a:p>
            <a:fld id="{70C1BB46-D0A5-4EDC-A7DD-E6B23CA05756}" type="datetimeFigureOut">
              <a:rPr lang="es-CO" smtClean="0"/>
              <a:t>23/02/2024</a:t>
            </a:fld>
            <a:endParaRPr lang="es-CO"/>
          </a:p>
        </p:txBody>
      </p:sp>
      <p:sp>
        <p:nvSpPr>
          <p:cNvPr id="8" name="Marcador de pie de página 7">
            <a:extLst>
              <a:ext uri="{FF2B5EF4-FFF2-40B4-BE49-F238E27FC236}">
                <a16:creationId xmlns:a16="http://schemas.microsoft.com/office/drawing/2014/main" id="{69243581-4F44-4819-83B9-FCE25A3699C0}"/>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977D0D3F-4E0B-4B3C-BB15-3D3FD6B611FA}"/>
              </a:ext>
            </a:extLst>
          </p:cNvPr>
          <p:cNvSpPr>
            <a:spLocks noGrp="1"/>
          </p:cNvSpPr>
          <p:nvPr>
            <p:ph type="sldNum" sz="quarter" idx="12"/>
          </p:nvPr>
        </p:nvSpPr>
        <p:spPr/>
        <p:txBody>
          <a:bodyPr/>
          <a:lstStyle/>
          <a:p>
            <a:fld id="{0920DBF6-21A6-4893-82AE-E2C7728CD130}" type="slidenum">
              <a:rPr lang="es-CO" smtClean="0"/>
              <a:t>‹Nº›</a:t>
            </a:fld>
            <a:endParaRPr lang="es-CO"/>
          </a:p>
        </p:txBody>
      </p:sp>
    </p:spTree>
    <p:extLst>
      <p:ext uri="{BB962C8B-B14F-4D97-AF65-F5344CB8AC3E}">
        <p14:creationId xmlns:p14="http://schemas.microsoft.com/office/powerpoint/2010/main" val="1333891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9DD7CB-07D2-469D-B119-E315B38F008E}"/>
              </a:ext>
            </a:extLst>
          </p:cNvPr>
          <p:cNvSpPr>
            <a:spLocks noGrp="1"/>
          </p:cNvSpPr>
          <p:nvPr>
            <p:ph type="title"/>
          </p:nvPr>
        </p:nvSpPr>
        <p:spPr/>
        <p:txBody>
          <a:bodyPr/>
          <a:lstStyle/>
          <a:p>
            <a:r>
              <a:rPr lang="es-ES" dirty="0"/>
              <a:t>Haga clic para modificar el estilo de título del patrón</a:t>
            </a:r>
            <a:endParaRPr lang="es-CO" dirty="0"/>
          </a:p>
        </p:txBody>
      </p:sp>
      <p:sp>
        <p:nvSpPr>
          <p:cNvPr id="3" name="Marcador de fecha 2">
            <a:extLst>
              <a:ext uri="{FF2B5EF4-FFF2-40B4-BE49-F238E27FC236}">
                <a16:creationId xmlns:a16="http://schemas.microsoft.com/office/drawing/2014/main" id="{484E6223-AC5B-48DC-AA6E-30247516FA90}"/>
              </a:ext>
            </a:extLst>
          </p:cNvPr>
          <p:cNvSpPr>
            <a:spLocks noGrp="1"/>
          </p:cNvSpPr>
          <p:nvPr>
            <p:ph type="dt" sz="half" idx="10"/>
          </p:nvPr>
        </p:nvSpPr>
        <p:spPr/>
        <p:txBody>
          <a:bodyPr/>
          <a:lstStyle/>
          <a:p>
            <a:fld id="{70C1BB46-D0A5-4EDC-A7DD-E6B23CA05756}" type="datetimeFigureOut">
              <a:rPr lang="es-CO" smtClean="0"/>
              <a:t>23/02/2024</a:t>
            </a:fld>
            <a:endParaRPr lang="es-CO"/>
          </a:p>
        </p:txBody>
      </p:sp>
      <p:sp>
        <p:nvSpPr>
          <p:cNvPr id="4" name="Marcador de pie de página 3">
            <a:extLst>
              <a:ext uri="{FF2B5EF4-FFF2-40B4-BE49-F238E27FC236}">
                <a16:creationId xmlns:a16="http://schemas.microsoft.com/office/drawing/2014/main" id="{7960CAF3-782F-40F4-BD9B-052C11B9DEBD}"/>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244D4CDD-A1B3-4CDB-AC02-8983BD8D0687}"/>
              </a:ext>
            </a:extLst>
          </p:cNvPr>
          <p:cNvSpPr>
            <a:spLocks noGrp="1"/>
          </p:cNvSpPr>
          <p:nvPr>
            <p:ph type="sldNum" sz="quarter" idx="12"/>
          </p:nvPr>
        </p:nvSpPr>
        <p:spPr/>
        <p:txBody>
          <a:bodyPr/>
          <a:lstStyle/>
          <a:p>
            <a:fld id="{0920DBF6-21A6-4893-82AE-E2C7728CD130}" type="slidenum">
              <a:rPr lang="es-CO" smtClean="0"/>
              <a:t>‹Nº›</a:t>
            </a:fld>
            <a:endParaRPr lang="es-CO"/>
          </a:p>
        </p:txBody>
      </p:sp>
    </p:spTree>
    <p:extLst>
      <p:ext uri="{BB962C8B-B14F-4D97-AF65-F5344CB8AC3E}">
        <p14:creationId xmlns:p14="http://schemas.microsoft.com/office/powerpoint/2010/main" val="371661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99194A8-9548-40D4-8CEA-6F81CBE76AE1}"/>
              </a:ext>
            </a:extLst>
          </p:cNvPr>
          <p:cNvSpPr>
            <a:spLocks noGrp="1"/>
          </p:cNvSpPr>
          <p:nvPr>
            <p:ph type="dt" sz="half" idx="10"/>
          </p:nvPr>
        </p:nvSpPr>
        <p:spPr/>
        <p:txBody>
          <a:bodyPr/>
          <a:lstStyle/>
          <a:p>
            <a:fld id="{70C1BB46-D0A5-4EDC-A7DD-E6B23CA05756}" type="datetimeFigureOut">
              <a:rPr lang="es-CO" smtClean="0"/>
              <a:t>23/02/2024</a:t>
            </a:fld>
            <a:endParaRPr lang="es-CO"/>
          </a:p>
        </p:txBody>
      </p:sp>
      <p:sp>
        <p:nvSpPr>
          <p:cNvPr id="3" name="Marcador de pie de página 2">
            <a:extLst>
              <a:ext uri="{FF2B5EF4-FFF2-40B4-BE49-F238E27FC236}">
                <a16:creationId xmlns:a16="http://schemas.microsoft.com/office/drawing/2014/main" id="{A52F8C8E-5C3B-457C-9458-70FFB154FBE6}"/>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AC8B8743-D4DB-4E86-8AA2-59A84654CC1C}"/>
              </a:ext>
            </a:extLst>
          </p:cNvPr>
          <p:cNvSpPr>
            <a:spLocks noGrp="1"/>
          </p:cNvSpPr>
          <p:nvPr>
            <p:ph type="sldNum" sz="quarter" idx="12"/>
          </p:nvPr>
        </p:nvSpPr>
        <p:spPr/>
        <p:txBody>
          <a:bodyPr/>
          <a:lstStyle/>
          <a:p>
            <a:fld id="{0920DBF6-21A6-4893-82AE-E2C7728CD130}" type="slidenum">
              <a:rPr lang="es-CO" smtClean="0"/>
              <a:t>‹Nº›</a:t>
            </a:fld>
            <a:endParaRPr lang="es-CO"/>
          </a:p>
        </p:txBody>
      </p:sp>
    </p:spTree>
    <p:extLst>
      <p:ext uri="{BB962C8B-B14F-4D97-AF65-F5344CB8AC3E}">
        <p14:creationId xmlns:p14="http://schemas.microsoft.com/office/powerpoint/2010/main" val="693175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1DC780-654F-4F09-AE8E-B0C3AD82658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1335BDE4-2A57-4B8E-91F3-5E4862D391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72183FB8-738E-4B3E-894D-A860CD05E8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3501C2C-10FF-436D-8870-CE7E69C48625}"/>
              </a:ext>
            </a:extLst>
          </p:cNvPr>
          <p:cNvSpPr>
            <a:spLocks noGrp="1"/>
          </p:cNvSpPr>
          <p:nvPr>
            <p:ph type="dt" sz="half" idx="10"/>
          </p:nvPr>
        </p:nvSpPr>
        <p:spPr/>
        <p:txBody>
          <a:bodyPr/>
          <a:lstStyle/>
          <a:p>
            <a:fld id="{70C1BB46-D0A5-4EDC-A7DD-E6B23CA05756}" type="datetimeFigureOut">
              <a:rPr lang="es-CO" smtClean="0"/>
              <a:t>23/02/2024</a:t>
            </a:fld>
            <a:endParaRPr lang="es-CO"/>
          </a:p>
        </p:txBody>
      </p:sp>
      <p:sp>
        <p:nvSpPr>
          <p:cNvPr id="6" name="Marcador de pie de página 5">
            <a:extLst>
              <a:ext uri="{FF2B5EF4-FFF2-40B4-BE49-F238E27FC236}">
                <a16:creationId xmlns:a16="http://schemas.microsoft.com/office/drawing/2014/main" id="{CD1369E1-A636-4F82-BD9C-888460B37D6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2C88C43-3E9B-4ABA-91D6-A6AAC4544380}"/>
              </a:ext>
            </a:extLst>
          </p:cNvPr>
          <p:cNvSpPr>
            <a:spLocks noGrp="1"/>
          </p:cNvSpPr>
          <p:nvPr>
            <p:ph type="sldNum" sz="quarter" idx="12"/>
          </p:nvPr>
        </p:nvSpPr>
        <p:spPr/>
        <p:txBody>
          <a:bodyPr/>
          <a:lstStyle/>
          <a:p>
            <a:fld id="{0920DBF6-21A6-4893-82AE-E2C7728CD130}" type="slidenum">
              <a:rPr lang="es-CO" smtClean="0"/>
              <a:t>‹Nº›</a:t>
            </a:fld>
            <a:endParaRPr lang="es-CO"/>
          </a:p>
        </p:txBody>
      </p:sp>
    </p:spTree>
    <p:extLst>
      <p:ext uri="{BB962C8B-B14F-4D97-AF65-F5344CB8AC3E}">
        <p14:creationId xmlns:p14="http://schemas.microsoft.com/office/powerpoint/2010/main" val="2302442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41C62E-0E13-481C-9639-04C76F0609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385F0D75-E7E4-4865-A026-C9ACAE221B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9BD2E941-E677-484C-B674-14F9C13A58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46E1D33-89EF-4F07-A7C4-096297E041C2}"/>
              </a:ext>
            </a:extLst>
          </p:cNvPr>
          <p:cNvSpPr>
            <a:spLocks noGrp="1"/>
          </p:cNvSpPr>
          <p:nvPr>
            <p:ph type="dt" sz="half" idx="10"/>
          </p:nvPr>
        </p:nvSpPr>
        <p:spPr/>
        <p:txBody>
          <a:bodyPr/>
          <a:lstStyle/>
          <a:p>
            <a:fld id="{70C1BB46-D0A5-4EDC-A7DD-E6B23CA05756}" type="datetimeFigureOut">
              <a:rPr lang="es-CO" smtClean="0"/>
              <a:t>23/02/2024</a:t>
            </a:fld>
            <a:endParaRPr lang="es-CO"/>
          </a:p>
        </p:txBody>
      </p:sp>
      <p:sp>
        <p:nvSpPr>
          <p:cNvPr id="6" name="Marcador de pie de página 5">
            <a:extLst>
              <a:ext uri="{FF2B5EF4-FFF2-40B4-BE49-F238E27FC236}">
                <a16:creationId xmlns:a16="http://schemas.microsoft.com/office/drawing/2014/main" id="{F338E915-B1D5-4B54-B430-986F5A1D37D9}"/>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25DCE5A-A96A-48BA-9FDD-77E3135BAB37}"/>
              </a:ext>
            </a:extLst>
          </p:cNvPr>
          <p:cNvSpPr>
            <a:spLocks noGrp="1"/>
          </p:cNvSpPr>
          <p:nvPr>
            <p:ph type="sldNum" sz="quarter" idx="12"/>
          </p:nvPr>
        </p:nvSpPr>
        <p:spPr/>
        <p:txBody>
          <a:bodyPr/>
          <a:lstStyle/>
          <a:p>
            <a:fld id="{0920DBF6-21A6-4893-82AE-E2C7728CD130}" type="slidenum">
              <a:rPr lang="es-CO" smtClean="0"/>
              <a:t>‹Nº›</a:t>
            </a:fld>
            <a:endParaRPr lang="es-CO"/>
          </a:p>
        </p:txBody>
      </p:sp>
    </p:spTree>
    <p:extLst>
      <p:ext uri="{BB962C8B-B14F-4D97-AF65-F5344CB8AC3E}">
        <p14:creationId xmlns:p14="http://schemas.microsoft.com/office/powerpoint/2010/main" val="1692301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6E84246-6987-4B7B-939A-7F18AD97C3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1F7C2EE4-5DD6-4423-9CB6-9E01646E09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FE54AC7-0229-4852-AB4A-C38C6E1EBC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C1BB46-D0A5-4EDC-A7DD-E6B23CA05756}" type="datetimeFigureOut">
              <a:rPr lang="es-CO" smtClean="0"/>
              <a:t>23/02/2024</a:t>
            </a:fld>
            <a:endParaRPr lang="es-CO"/>
          </a:p>
        </p:txBody>
      </p:sp>
      <p:sp>
        <p:nvSpPr>
          <p:cNvPr id="5" name="Marcador de pie de página 4">
            <a:extLst>
              <a:ext uri="{FF2B5EF4-FFF2-40B4-BE49-F238E27FC236}">
                <a16:creationId xmlns:a16="http://schemas.microsoft.com/office/drawing/2014/main" id="{E3640876-68F6-4119-9DC7-D39F07BC14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30735820-96FC-4B79-BA82-F080B94DCC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0DBF6-21A6-4893-82AE-E2C7728CD130}" type="slidenum">
              <a:rPr lang="es-CO" smtClean="0"/>
              <a:t>‹Nº›</a:t>
            </a:fld>
            <a:endParaRPr lang="es-CO"/>
          </a:p>
        </p:txBody>
      </p:sp>
    </p:spTree>
    <p:extLst>
      <p:ext uri="{BB962C8B-B14F-4D97-AF65-F5344CB8AC3E}">
        <p14:creationId xmlns:p14="http://schemas.microsoft.com/office/powerpoint/2010/main" val="1634585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9C0DE0D-F359-4A51-BFDD-D6C568F765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529E6544-1A5E-40F8-B926-AF0BFDFDBA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0DB48B2-6AC1-447E-9B67-66D62C98D8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93710E-4A0B-4A0E-93AB-C05EE3694470}" type="datetimeFigureOut">
              <a:rPr lang="es-CO" smtClean="0"/>
              <a:t>23/02/2024</a:t>
            </a:fld>
            <a:endParaRPr lang="es-CO"/>
          </a:p>
        </p:txBody>
      </p:sp>
      <p:sp>
        <p:nvSpPr>
          <p:cNvPr id="5" name="Marcador de pie de página 4">
            <a:extLst>
              <a:ext uri="{FF2B5EF4-FFF2-40B4-BE49-F238E27FC236}">
                <a16:creationId xmlns:a16="http://schemas.microsoft.com/office/drawing/2014/main" id="{CD25C04F-2E33-4AA7-8BBE-808002B804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841B9801-2153-403C-85D8-4436B5588D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4400F1-40B4-4813-990B-9CD9E39C952B}" type="slidenum">
              <a:rPr lang="es-CO" smtClean="0"/>
              <a:t>‹Nº›</a:t>
            </a:fld>
            <a:endParaRPr lang="es-CO"/>
          </a:p>
        </p:txBody>
      </p:sp>
    </p:spTree>
    <p:extLst>
      <p:ext uri="{BB962C8B-B14F-4D97-AF65-F5344CB8AC3E}">
        <p14:creationId xmlns:p14="http://schemas.microsoft.com/office/powerpoint/2010/main" val="2571057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8.xml"/><Relationship Id="rId5" Type="http://schemas.openxmlformats.org/officeDocument/2006/relationships/image" Target="../media/image37.jpeg"/><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8.xml"/><Relationship Id="rId5" Type="http://schemas.openxmlformats.org/officeDocument/2006/relationships/image" Target="../media/image41.jpeg"/><Relationship Id="rId4" Type="http://schemas.openxmlformats.org/officeDocument/2006/relationships/image" Target="../media/image40.jpeg"/></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5.xml"/><Relationship Id="rId5" Type="http://schemas.openxmlformats.org/officeDocument/2006/relationships/image" Target="../media/image47.jpeg"/><Relationship Id="rId4" Type="http://schemas.openxmlformats.org/officeDocument/2006/relationships/image" Target="../media/image46.jpeg"/></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5.xml"/><Relationship Id="rId4" Type="http://schemas.openxmlformats.org/officeDocument/2006/relationships/image" Target="../media/image53.jpeg"/></Relationships>
</file>

<file path=ppt/slides/_rels/slide2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5.xml"/><Relationship Id="rId5" Type="http://schemas.openxmlformats.org/officeDocument/2006/relationships/image" Target="../media/image57.jpeg"/><Relationship Id="rId4" Type="http://schemas.openxmlformats.org/officeDocument/2006/relationships/image" Target="../media/image56.jpeg"/></Relationships>
</file>

<file path=ppt/slides/_rels/slide2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5.xml"/><Relationship Id="rId4" Type="http://schemas.openxmlformats.org/officeDocument/2006/relationships/image" Target="../media/image60.jpeg"/></Relationships>
</file>

<file path=ppt/slides/_rels/slide2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6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8.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97AF5B-2F5F-4A51-A173-275AD7D96DB4}"/>
              </a:ext>
            </a:extLst>
          </p:cNvPr>
          <p:cNvSpPr>
            <a:spLocks noGrp="1"/>
          </p:cNvSpPr>
          <p:nvPr>
            <p:ph type="ctrTitle"/>
          </p:nvPr>
        </p:nvSpPr>
        <p:spPr>
          <a:xfrm>
            <a:off x="4923693" y="5383763"/>
            <a:ext cx="6425442" cy="850738"/>
          </a:xfrm>
        </p:spPr>
        <p:txBody>
          <a:bodyPr>
            <a:normAutofit fontScale="90000"/>
          </a:bodyPr>
          <a:lstStyle/>
          <a:p>
            <a:pPr algn="r"/>
            <a:r>
              <a:rPr lang="es-CO" b="1" dirty="0">
                <a:solidFill>
                  <a:srgbClr val="FF0000"/>
                </a:solidFill>
                <a:latin typeface="Ubuntu" panose="020B0504030602030204" pitchFamily="34" charset="0"/>
              </a:rPr>
              <a:t>     Gestión Administrativa y financiera 2020</a:t>
            </a:r>
            <a:br>
              <a:rPr lang="es-CO" b="1" dirty="0">
                <a:solidFill>
                  <a:srgbClr val="FF0000"/>
                </a:solidFill>
                <a:latin typeface="Ubuntu" panose="020B0504030602030204" pitchFamily="34" charset="0"/>
              </a:rPr>
            </a:br>
            <a:r>
              <a:rPr lang="es-CO" sz="2700" b="1" dirty="0">
                <a:solidFill>
                  <a:schemeClr val="accent6">
                    <a:lumMod val="75000"/>
                  </a:schemeClr>
                </a:solidFill>
                <a:latin typeface="Ubuntu" panose="020B0504030602030204" pitchFamily="34" charset="0"/>
              </a:rPr>
              <a:t>Institución Educativa </a:t>
            </a:r>
            <a:r>
              <a:rPr lang="es-CO" sz="2700" b="1" dirty="0" err="1">
                <a:solidFill>
                  <a:schemeClr val="accent6">
                    <a:lumMod val="75000"/>
                  </a:schemeClr>
                </a:solidFill>
                <a:latin typeface="Ubuntu" panose="020B0504030602030204" pitchFamily="34" charset="0"/>
              </a:rPr>
              <a:t>alfonso</a:t>
            </a:r>
            <a:r>
              <a:rPr lang="es-CO" sz="2700" b="1" dirty="0">
                <a:solidFill>
                  <a:schemeClr val="accent6">
                    <a:lumMod val="75000"/>
                  </a:schemeClr>
                </a:solidFill>
                <a:latin typeface="Ubuntu" panose="020B0504030602030204" pitchFamily="34" charset="0"/>
              </a:rPr>
              <a:t> </a:t>
            </a:r>
            <a:r>
              <a:rPr lang="es-CO" sz="2700" b="1" dirty="0" err="1">
                <a:solidFill>
                  <a:schemeClr val="accent6">
                    <a:lumMod val="75000"/>
                  </a:schemeClr>
                </a:solidFill>
                <a:latin typeface="Ubuntu" panose="020B0504030602030204" pitchFamily="34" charset="0"/>
              </a:rPr>
              <a:t>Zawadzky</a:t>
            </a:r>
            <a:endParaRPr lang="es-CO" sz="2700" b="1" dirty="0">
              <a:solidFill>
                <a:schemeClr val="accent6">
                  <a:lumMod val="75000"/>
                </a:schemeClr>
              </a:solidFill>
              <a:latin typeface="Ubuntu" panose="020B0504030602030204" pitchFamily="34" charset="0"/>
            </a:endParaRPr>
          </a:p>
        </p:txBody>
      </p:sp>
      <p:pic>
        <p:nvPicPr>
          <p:cNvPr id="4" name="3 Imagen"/>
          <p:cNvPicPr/>
          <p:nvPr/>
        </p:nvPicPr>
        <p:blipFill>
          <a:blip r:embed="rId2"/>
          <a:srcRect/>
          <a:stretch>
            <a:fillRect/>
          </a:stretch>
        </p:blipFill>
        <p:spPr bwMode="auto">
          <a:xfrm>
            <a:off x="515815" y="4366844"/>
            <a:ext cx="2532185" cy="2450124"/>
          </a:xfrm>
          <a:prstGeom prst="rect">
            <a:avLst/>
          </a:prstGeom>
          <a:noFill/>
        </p:spPr>
      </p:pic>
    </p:spTree>
    <p:extLst>
      <p:ext uri="{BB962C8B-B14F-4D97-AF65-F5344CB8AC3E}">
        <p14:creationId xmlns:p14="http://schemas.microsoft.com/office/powerpoint/2010/main" val="3668986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solidFill>
                  <a:schemeClr val="accent6">
                    <a:lumMod val="75000"/>
                  </a:schemeClr>
                </a:solidFill>
              </a:rPr>
              <a:t>Proyectos Pedagógicos</a:t>
            </a:r>
          </a:p>
        </p:txBody>
      </p:sp>
      <p:sp>
        <p:nvSpPr>
          <p:cNvPr id="4" name="3 Marcador de texto"/>
          <p:cNvSpPr>
            <a:spLocks noGrp="1"/>
          </p:cNvSpPr>
          <p:nvPr>
            <p:ph type="body" sz="half" idx="2"/>
          </p:nvPr>
        </p:nvSpPr>
        <p:spPr/>
        <p:txBody>
          <a:bodyPr/>
          <a:lstStyle/>
          <a:p>
            <a:pPr lvl="0"/>
            <a:r>
              <a:rPr lang="es-CO" b="1" u="sng" dirty="0"/>
              <a:t>Proyecto De Transición</a:t>
            </a:r>
            <a:endParaRPr lang="es-CO" dirty="0"/>
          </a:p>
          <a:p>
            <a:r>
              <a:rPr lang="es-CO" dirty="0"/>
              <a:t>Las docentes del área de Preescolar realizaron proyecto de metodología trabajo en casa, durante pandemia por COVID19, la Institución  entregó; Tapabocas reutilizable, Jabón líquido, Cartulina blanca, </a:t>
            </a:r>
            <a:r>
              <a:rPr lang="es-CO" dirty="0" err="1"/>
              <a:t>Fomy</a:t>
            </a:r>
            <a:r>
              <a:rPr lang="es-CO" dirty="0"/>
              <a:t>  en colores, Velcro, Silicona, semillas de cilantro, tierra de abono, fotocopias, diplomas, tempera color piel</a:t>
            </a:r>
          </a:p>
          <a:p>
            <a:endParaRPr lang="es-CO" dirty="0"/>
          </a:p>
        </p:txBody>
      </p:sp>
      <p:pic>
        <p:nvPicPr>
          <p:cNvPr id="5" name="4 Marcador de contenido"/>
          <p:cNvPicPr>
            <a:picLocks noGrp="1"/>
          </p:cNvPicPr>
          <p:nvPr>
            <p:ph idx="1"/>
          </p:nvPr>
        </p:nvPicPr>
        <p:blipFill rotWithShape="1">
          <a:blip r:embed="rId2"/>
          <a:srcRect l="21025" t="12308" r="26847" b="11692"/>
          <a:stretch/>
        </p:blipFill>
        <p:spPr bwMode="auto">
          <a:xfrm>
            <a:off x="6459415" y="1514964"/>
            <a:ext cx="4478216" cy="2084021"/>
          </a:xfrm>
          <a:prstGeom prst="rect">
            <a:avLst/>
          </a:prstGeom>
          <a:ln>
            <a:noFill/>
          </a:ln>
          <a:extLst>
            <a:ext uri="{53640926-AAD7-44D8-BBD7-CCE9431645EC}">
              <a14:shadowObscured xmlns:a14="http://schemas.microsoft.com/office/drawing/2010/main"/>
            </a:ext>
          </a:extLst>
        </p:spPr>
      </p:pic>
      <p:pic>
        <p:nvPicPr>
          <p:cNvPr id="6" name="5 Imagen"/>
          <p:cNvPicPr/>
          <p:nvPr/>
        </p:nvPicPr>
        <p:blipFill rotWithShape="1">
          <a:blip r:embed="rId3" cstate="print">
            <a:extLst>
              <a:ext uri="{28A0092B-C50C-407E-A947-70E740481C1C}">
                <a14:useLocalDpi xmlns:a14="http://schemas.microsoft.com/office/drawing/2010/main" val="0"/>
              </a:ext>
            </a:extLst>
          </a:blip>
          <a:srcRect l="25368" t="11384" r="24418" b="32923"/>
          <a:stretch/>
        </p:blipFill>
        <p:spPr bwMode="auto">
          <a:xfrm>
            <a:off x="914399" y="4032190"/>
            <a:ext cx="4677509" cy="2063627"/>
          </a:xfrm>
          <a:prstGeom prst="rect">
            <a:avLst/>
          </a:prstGeom>
          <a:ln>
            <a:noFill/>
          </a:ln>
          <a:extLst>
            <a:ext uri="{53640926-AAD7-44D8-BBD7-CCE9431645EC}">
              <a14:shadowObscured xmlns:a14="http://schemas.microsoft.com/office/drawing/2010/main"/>
            </a:ext>
          </a:extLst>
        </p:spPr>
      </p:pic>
      <p:pic>
        <p:nvPicPr>
          <p:cNvPr id="7" name="6 Imagen"/>
          <p:cNvPicPr/>
          <p:nvPr/>
        </p:nvPicPr>
        <p:blipFill rotWithShape="1">
          <a:blip r:embed="rId4" cstate="print">
            <a:extLst>
              <a:ext uri="{28A0092B-C50C-407E-A947-70E740481C1C}">
                <a14:useLocalDpi xmlns:a14="http://schemas.microsoft.com/office/drawing/2010/main" val="0"/>
              </a:ext>
            </a:extLst>
          </a:blip>
          <a:srcRect l="21025" t="30153" r="27021" b="13231"/>
          <a:stretch/>
        </p:blipFill>
        <p:spPr bwMode="auto">
          <a:xfrm>
            <a:off x="5427785" y="3423138"/>
            <a:ext cx="5931877" cy="26142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26180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9788" y="457199"/>
            <a:ext cx="3932237" cy="1969477"/>
          </a:xfrm>
        </p:spPr>
        <p:txBody>
          <a:bodyPr>
            <a:normAutofit fontScale="90000"/>
          </a:bodyPr>
          <a:lstStyle/>
          <a:p>
            <a:br>
              <a:rPr lang="es-CO" b="1" i="1" u="sng" dirty="0"/>
            </a:br>
            <a:br>
              <a:rPr lang="es-CO" dirty="0"/>
            </a:br>
            <a:r>
              <a:rPr lang="es-CO" b="1" i="1" dirty="0"/>
              <a:t> </a:t>
            </a:r>
            <a:br>
              <a:rPr lang="es-CO" b="1" i="1" dirty="0"/>
            </a:br>
            <a:br>
              <a:rPr lang="es-CO" b="1" i="1" dirty="0"/>
            </a:br>
            <a:br>
              <a:rPr lang="es-CO" b="1" i="1" dirty="0"/>
            </a:br>
            <a:r>
              <a:rPr lang="es-CO" b="1" i="1" u="sng" dirty="0">
                <a:solidFill>
                  <a:schemeClr val="accent6">
                    <a:lumMod val="75000"/>
                  </a:schemeClr>
                </a:solidFill>
                <a:latin typeface="+mn-lt"/>
              </a:rPr>
              <a:t>Proyecto </a:t>
            </a:r>
            <a:r>
              <a:rPr lang="es-CO" b="1" i="1" u="sng" dirty="0" err="1">
                <a:solidFill>
                  <a:schemeClr val="accent6">
                    <a:lumMod val="75000"/>
                  </a:schemeClr>
                </a:solidFill>
                <a:latin typeface="+mn-lt"/>
              </a:rPr>
              <a:t>Pileoz</a:t>
            </a:r>
            <a:r>
              <a:rPr lang="es-CO" b="1" i="1" u="sng" dirty="0">
                <a:solidFill>
                  <a:schemeClr val="accent6">
                    <a:lumMod val="75000"/>
                  </a:schemeClr>
                </a:solidFill>
                <a:latin typeface="+mn-lt"/>
              </a:rPr>
              <a:t> :</a:t>
            </a:r>
            <a:br>
              <a:rPr lang="es-CO" dirty="0">
                <a:latin typeface="+mn-lt"/>
              </a:rPr>
            </a:br>
            <a:br>
              <a:rPr lang="es-CO" dirty="0">
                <a:latin typeface="+mn-lt"/>
              </a:rPr>
            </a:br>
            <a:r>
              <a:rPr lang="es-CO" sz="2000" dirty="0">
                <a:latin typeface="+mn-lt"/>
              </a:rPr>
              <a:t>Se realizó compra de plan lector 180 obras literarias</a:t>
            </a:r>
          </a:p>
        </p:txBody>
      </p:sp>
      <p:sp>
        <p:nvSpPr>
          <p:cNvPr id="4" name="3 Marcador de texto"/>
          <p:cNvSpPr>
            <a:spLocks noGrp="1"/>
          </p:cNvSpPr>
          <p:nvPr>
            <p:ph type="body" sz="half" idx="2"/>
          </p:nvPr>
        </p:nvSpPr>
        <p:spPr>
          <a:xfrm>
            <a:off x="804619" y="2057400"/>
            <a:ext cx="3932237" cy="4144108"/>
          </a:xfrm>
        </p:spPr>
        <p:txBody>
          <a:bodyPr>
            <a:normAutofit/>
          </a:bodyPr>
          <a:lstStyle/>
          <a:p>
            <a:endParaRPr lang="es-CO" dirty="0"/>
          </a:p>
          <a:p>
            <a:r>
              <a:rPr lang="es-CO" sz="1800" dirty="0">
                <a:cs typeface="Arial" pitchFamily="34" charset="0"/>
              </a:rPr>
              <a:t>Desde el PILEOZ (Proyecto Institucional de Lectura, Escritura y Oralidad </a:t>
            </a:r>
            <a:r>
              <a:rPr lang="es-CO" sz="1800" dirty="0" err="1">
                <a:cs typeface="Arial" pitchFamily="34" charset="0"/>
              </a:rPr>
              <a:t>Zawadzkyno</a:t>
            </a:r>
            <a:r>
              <a:rPr lang="es-CO" sz="1800" dirty="0">
                <a:cs typeface="Arial" pitchFamily="34" charset="0"/>
              </a:rPr>
              <a:t>) y el área de Humanidades, Lengua Castellana se realizó la VI MARATÓN DE LECTURA ZAWADZKYNA-Primera virtual.                                                                  En básica primaria y preescolar realizada con los docentes, quienes orientan cada grupo, apoyados por los estudiantes del PILEOZ, quienes realizaron talleres de lectura en voz alta. Coordinados por la Docente Andrea Mayorga</a:t>
            </a:r>
            <a:r>
              <a:rPr lang="es-CO" sz="1800" dirty="0">
                <a:latin typeface="Arial Narrow" pitchFamily="34" charset="0"/>
                <a:cs typeface="Arial" pitchFamily="34" charset="0"/>
              </a:rPr>
              <a:t>.</a:t>
            </a:r>
          </a:p>
        </p:txBody>
      </p:sp>
      <p:pic>
        <p:nvPicPr>
          <p:cNvPr id="5" name="4 Marcador de contenido" descr="C:\Users\USER\Downloads\WhatsApp Image 2020-10-02 at 12.00.17 PM.jpe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87815" y="1320558"/>
            <a:ext cx="4056185" cy="2923196"/>
          </a:xfrm>
          <a:prstGeom prst="rect">
            <a:avLst/>
          </a:prstGeom>
          <a:noFill/>
          <a:ln>
            <a:noFill/>
          </a:ln>
        </p:spPr>
      </p:pic>
      <p:sp>
        <p:nvSpPr>
          <p:cNvPr id="3" name="AutoShape 2" descr="blob:https://web.whatsapp.com/1400547b-733d-42e8-884a-cfc93923179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 name="AutoShape 4" descr="blob:https://web.whatsapp.com/1400547b-733d-42e8-884a-cfc93923179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8197" name="Picture 5" descr="C:\Users\USER\Downloads\WhatsApp Image 2020-12-01 at 3.47.29 PM (2).jpeg"/>
          <p:cNvPicPr>
            <a:picLocks noChangeAspect="1" noChangeArrowheads="1"/>
          </p:cNvPicPr>
          <p:nvPr/>
        </p:nvPicPr>
        <p:blipFill rotWithShape="1">
          <a:blip r:embed="rId3">
            <a:extLst>
              <a:ext uri="{28A0092B-C50C-407E-A947-70E740481C1C}">
                <a14:useLocalDpi xmlns:a14="http://schemas.microsoft.com/office/drawing/2010/main" val="0"/>
              </a:ext>
            </a:extLst>
          </a:blip>
          <a:srcRect t="20277" b="8064"/>
          <a:stretch/>
        </p:blipFill>
        <p:spPr bwMode="auto">
          <a:xfrm rot="1613953">
            <a:off x="9190894" y="1488653"/>
            <a:ext cx="2180492" cy="2890284"/>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Users\USER\Downloads\WhatsApp Image 2020-12-01 at 3.47.29 PM (1).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61828">
            <a:off x="4977911" y="3727156"/>
            <a:ext cx="2302119" cy="2608826"/>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C:\Users\USER\Downloads\WhatsApp Image 2020-12-01 at 3.47.29 PM (3).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65893" y="3405180"/>
            <a:ext cx="2264499" cy="3089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857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solidFill>
                  <a:schemeClr val="accent6">
                    <a:lumMod val="75000"/>
                  </a:schemeClr>
                </a:solidFill>
              </a:rPr>
              <a:t>Proyecto Tiempo Libre </a:t>
            </a:r>
          </a:p>
        </p:txBody>
      </p:sp>
      <p:sp>
        <p:nvSpPr>
          <p:cNvPr id="3" name="2 Marcador de contenido"/>
          <p:cNvSpPr>
            <a:spLocks noGrp="1"/>
          </p:cNvSpPr>
          <p:nvPr>
            <p:ph idx="1"/>
          </p:nvPr>
        </p:nvSpPr>
        <p:spPr/>
        <p:txBody>
          <a:bodyPr/>
          <a:lstStyle/>
          <a:p>
            <a:endParaRPr lang="es-CO" dirty="0"/>
          </a:p>
        </p:txBody>
      </p:sp>
      <p:sp>
        <p:nvSpPr>
          <p:cNvPr id="4" name="3 Marcador de texto"/>
          <p:cNvSpPr>
            <a:spLocks noGrp="1"/>
          </p:cNvSpPr>
          <p:nvPr>
            <p:ph type="body" sz="half" idx="2"/>
          </p:nvPr>
        </p:nvSpPr>
        <p:spPr/>
        <p:txBody>
          <a:bodyPr/>
          <a:lstStyle/>
          <a:p>
            <a:r>
              <a:rPr lang="es-CO" dirty="0"/>
              <a:t>Se realizo compra del material para que los estudiantes realizarán desde sus casas manualidades, estudiantes de la sede </a:t>
            </a:r>
            <a:r>
              <a:rPr lang="es-CO" dirty="0" err="1"/>
              <a:t>Jhon</a:t>
            </a:r>
            <a:r>
              <a:rPr lang="es-CO" dirty="0"/>
              <a:t> F. Kennedy Policarpa Salavarrieta</a:t>
            </a:r>
          </a:p>
        </p:txBody>
      </p:sp>
      <p:pic>
        <p:nvPicPr>
          <p:cNvPr id="3074" name="Picture 2" descr="C:\Users\USER\Downloads\WhatsApp Image 2020-11-30 at 7.59.01 PM.jpeg"/>
          <p:cNvPicPr>
            <a:picLocks noChangeAspect="1" noChangeArrowheads="1"/>
          </p:cNvPicPr>
          <p:nvPr/>
        </p:nvPicPr>
        <p:blipFill rotWithShape="1">
          <a:blip r:embed="rId2">
            <a:extLst>
              <a:ext uri="{28A0092B-C50C-407E-A947-70E740481C1C}">
                <a14:useLocalDpi xmlns:a14="http://schemas.microsoft.com/office/drawing/2010/main" val="0"/>
              </a:ext>
            </a:extLst>
          </a:blip>
          <a:srcRect l="-17237" t="21881" r="17237" b="28033"/>
          <a:stretch/>
        </p:blipFill>
        <p:spPr bwMode="auto">
          <a:xfrm rot="20393736">
            <a:off x="4722795" y="1248507"/>
            <a:ext cx="3332559" cy="343486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USER\Downloads\WhatsApp Image 2020-11-30 at 7.58.36 PM.jpeg"/>
          <p:cNvPicPr>
            <a:picLocks noChangeAspect="1" noChangeArrowheads="1"/>
          </p:cNvPicPr>
          <p:nvPr/>
        </p:nvPicPr>
        <p:blipFill rotWithShape="1">
          <a:blip r:embed="rId3">
            <a:extLst>
              <a:ext uri="{28A0092B-C50C-407E-A947-70E740481C1C}">
                <a14:useLocalDpi xmlns:a14="http://schemas.microsoft.com/office/drawing/2010/main" val="0"/>
              </a:ext>
            </a:extLst>
          </a:blip>
          <a:srcRect l="13533" t="16941" r="21738" b="8889"/>
          <a:stretch/>
        </p:blipFill>
        <p:spPr bwMode="auto">
          <a:xfrm>
            <a:off x="8055355" y="1008185"/>
            <a:ext cx="3329354" cy="478301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USER\Downloads\WhatsApp Image 2020-11-30 at 7.57.48 PM.jpe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13504" r="727" b="12308"/>
          <a:stretch/>
        </p:blipFill>
        <p:spPr bwMode="auto">
          <a:xfrm rot="782522">
            <a:off x="5219513" y="3526474"/>
            <a:ext cx="2339122" cy="310767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USER\Downloads\WhatsApp Image 2020-12-01 at 11.50.39 AM.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901788">
            <a:off x="1409317" y="3411813"/>
            <a:ext cx="2450853" cy="3104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520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dirty="0">
                <a:solidFill>
                  <a:schemeClr val="accent6">
                    <a:lumMod val="75000"/>
                  </a:schemeClr>
                </a:solidFill>
              </a:rPr>
              <a:t>Proyecto semana Deportiva.</a:t>
            </a:r>
            <a:br>
              <a:rPr lang="es-CO" dirty="0"/>
            </a:br>
            <a:endParaRPr lang="es-CO" dirty="0"/>
          </a:p>
        </p:txBody>
      </p:sp>
      <p:sp>
        <p:nvSpPr>
          <p:cNvPr id="3" name="2 Marcador de contenido"/>
          <p:cNvSpPr>
            <a:spLocks noGrp="1"/>
          </p:cNvSpPr>
          <p:nvPr>
            <p:ph idx="1"/>
          </p:nvPr>
        </p:nvSpPr>
        <p:spPr/>
        <p:txBody>
          <a:bodyPr/>
          <a:lstStyle/>
          <a:p>
            <a:pPr marL="0" indent="0">
              <a:buNone/>
            </a:pPr>
            <a:endParaRPr lang="es-CO" dirty="0"/>
          </a:p>
        </p:txBody>
      </p:sp>
      <p:sp>
        <p:nvSpPr>
          <p:cNvPr id="4" name="3 Marcador de texto"/>
          <p:cNvSpPr>
            <a:spLocks noGrp="1"/>
          </p:cNvSpPr>
          <p:nvPr>
            <p:ph type="body" sz="half" idx="2"/>
          </p:nvPr>
        </p:nvSpPr>
        <p:spPr/>
        <p:txBody>
          <a:bodyPr/>
          <a:lstStyle/>
          <a:p>
            <a:r>
              <a:rPr lang="es-CO" b="1" dirty="0"/>
              <a:t> </a:t>
            </a:r>
            <a:endParaRPr lang="es-CO" dirty="0"/>
          </a:p>
          <a:p>
            <a:r>
              <a:rPr lang="es-CO" sz="1800" dirty="0"/>
              <a:t>Se realizó compra de materiales desde el mes de febrero, para la realización de la semana deportiva, la cual por evento de la pandemia quedo aplazada, de igual manera se realizó pago de instructor  en coreografía - proyecto democracia semana deportiva coreógrafa que entreno los estudiantes para la apertura, así no se haya realizado había que pagar por el servicio prestado.</a:t>
            </a:r>
          </a:p>
        </p:txBody>
      </p:sp>
      <p:pic>
        <p:nvPicPr>
          <p:cNvPr id="1026" name="Picture 2" descr="C:\Users\USER\Downloads\WhatsApp Image 2020-12-01 at 10.39.27 AM.jpeg"/>
          <p:cNvPicPr>
            <a:picLocks noChangeAspect="1" noChangeArrowheads="1"/>
          </p:cNvPicPr>
          <p:nvPr/>
        </p:nvPicPr>
        <p:blipFill rotWithShape="1">
          <a:blip r:embed="rId2">
            <a:extLst>
              <a:ext uri="{28A0092B-C50C-407E-A947-70E740481C1C}">
                <a14:useLocalDpi xmlns:a14="http://schemas.microsoft.com/office/drawing/2010/main" val="0"/>
              </a:ext>
            </a:extLst>
          </a:blip>
          <a:srcRect b="28571"/>
          <a:stretch/>
        </p:blipFill>
        <p:spPr bwMode="auto">
          <a:xfrm>
            <a:off x="5310553" y="1107831"/>
            <a:ext cx="3470032" cy="23153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ownloads\WhatsApp Image 2020-12-01 at 10.39.26 AM (1).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b="27523"/>
          <a:stretch/>
        </p:blipFill>
        <p:spPr bwMode="auto">
          <a:xfrm>
            <a:off x="7502768" y="3552092"/>
            <a:ext cx="3720123" cy="2098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593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838200" y="365125"/>
            <a:ext cx="10515600" cy="1322998"/>
          </a:xfrm>
        </p:spPr>
        <p:txBody>
          <a:bodyPr>
            <a:normAutofit fontScale="90000"/>
          </a:bodyPr>
          <a:lstStyle/>
          <a:p>
            <a:br>
              <a:rPr lang="es-CO" sz="2700" b="1" i="1" u="sng" dirty="0"/>
            </a:br>
            <a:br>
              <a:rPr lang="es-CO" sz="2700" b="1" i="1" u="sng" dirty="0"/>
            </a:br>
            <a:br>
              <a:rPr lang="es-CO" sz="2700" b="1" i="1" u="sng" dirty="0"/>
            </a:br>
            <a:r>
              <a:rPr lang="es-CO" sz="2700" b="1" i="1" u="sng" dirty="0"/>
              <a:t>ESTADO DE LA CONTRATACION REALIZADA</a:t>
            </a:r>
            <a:br>
              <a:rPr lang="es-CO" sz="2700" b="1" i="1" u="sng" dirty="0"/>
            </a:br>
            <a:r>
              <a:rPr lang="es-CO" sz="2700" b="1" i="1" u="sng" dirty="0"/>
              <a:t> Y RESULTADOS OBTENIDOS</a:t>
            </a:r>
            <a:br>
              <a:rPr lang="es-CO" dirty="0"/>
            </a:br>
            <a:br>
              <a:rPr lang="es-CO" dirty="0"/>
            </a:br>
            <a:endParaRPr lang="es-CO" dirty="0"/>
          </a:p>
        </p:txBody>
      </p:sp>
      <p:sp>
        <p:nvSpPr>
          <p:cNvPr id="6" name="5 Marcador de contenido"/>
          <p:cNvSpPr>
            <a:spLocks noGrp="1"/>
          </p:cNvSpPr>
          <p:nvPr>
            <p:ph idx="1"/>
          </p:nvPr>
        </p:nvSpPr>
        <p:spPr>
          <a:xfrm>
            <a:off x="838200" y="1825625"/>
            <a:ext cx="10515600" cy="4586898"/>
          </a:xfrm>
        </p:spPr>
        <p:txBody>
          <a:bodyPr>
            <a:normAutofit fontScale="47500" lnSpcReduction="20000"/>
          </a:bodyPr>
          <a:lstStyle/>
          <a:p>
            <a:pPr lvl="0"/>
            <a:r>
              <a:rPr lang="es-CO" dirty="0"/>
              <a:t>Contrato de suministro de materiales: </a:t>
            </a:r>
          </a:p>
          <a:p>
            <a:pPr marL="0" lvl="0" indent="0">
              <a:buNone/>
            </a:pPr>
            <a:r>
              <a:rPr lang="es-CO" dirty="0"/>
              <a:t>Suministro periódico de elementos de papelería, útiles de escritorio, material para carteleras, tintas, material requerido para desarrollo de proyectos, material fotocopiado Durante la vigencia se ha suministrado el   material que han requerido para la realización de los proyectos, al inicio de año se entregó dotación a docentes, y trabajos con estudiantes en el desarrollo de sus respectivos proyectos.</a:t>
            </a:r>
          </a:p>
          <a:p>
            <a:pPr marL="0" lvl="0" indent="0">
              <a:buNone/>
            </a:pPr>
            <a:r>
              <a:rPr lang="es-CO" dirty="0"/>
              <a:t>En el ámbito administrativo los funcionarios pudieron desarrollas sus actividades con los elementos requeridos, se entregó útiles de escritorio y papelería</a:t>
            </a:r>
          </a:p>
          <a:p>
            <a:pPr marL="0" indent="0">
              <a:buNone/>
            </a:pPr>
            <a:endParaRPr lang="es-CO" dirty="0"/>
          </a:p>
          <a:p>
            <a:pPr lvl="0"/>
            <a:r>
              <a:rPr lang="es-CO" dirty="0"/>
              <a:t>Contrato de alquiler de impresoras para producción de trabajos de área administrativa, impresiones y fotocopias de estudiantes y docentes.</a:t>
            </a:r>
          </a:p>
          <a:p>
            <a:endParaRPr lang="es-CO" dirty="0"/>
          </a:p>
          <a:p>
            <a:r>
              <a:rPr lang="es-CO" dirty="0"/>
              <a:t>Se realizó contrato con la entidad PLUSNET, para el servicio de internet 60 megas para todas las sedes, por valor mensual de $1.367.000, se logró llegar a un acuerdo con los proveedores para un descuento del 50% por el tema de la pandemia, esos recursos se van a poder destinar para otras actividades.</a:t>
            </a:r>
          </a:p>
          <a:p>
            <a:pPr marL="0" lvl="0" indent="0">
              <a:buNone/>
            </a:pPr>
            <a:endParaRPr lang="es-CO" dirty="0"/>
          </a:p>
          <a:p>
            <a:r>
              <a:rPr lang="es-CO" dirty="0"/>
              <a:t> Contrato de honorarios profesionales del contador para la asesoramiento y  elaboración de informes a los entes de control</a:t>
            </a:r>
          </a:p>
          <a:p>
            <a:endParaRPr lang="es-CO" dirty="0"/>
          </a:p>
          <a:p>
            <a:r>
              <a:rPr lang="es-CO" dirty="0"/>
              <a:t>Elaboración del inventario general de  la Institución Educativa.</a:t>
            </a:r>
          </a:p>
          <a:p>
            <a:pPr lvl="0"/>
            <a:r>
              <a:rPr lang="es-CO" dirty="0"/>
              <a:t>Suministro de productos y materiales de aseo para todas las sedes de enero a septiembre de 2020.     Se han realizado algunas compras para lo necesario, ya que el consumo baja por la ausencia de estudiantes</a:t>
            </a:r>
          </a:p>
          <a:p>
            <a:pPr lvl="0"/>
            <a:r>
              <a:rPr lang="es-CO" dirty="0"/>
              <a:t> Contrato de arreglo red eléctrica sede central, mano de obra y materiales</a:t>
            </a:r>
          </a:p>
          <a:p>
            <a:r>
              <a:rPr lang="es-CO" dirty="0"/>
              <a:t>Se logró realizar varios arreglos eléctricos en las sedes, es difícil realizar un mantenimiento general ya que en un 80% se requiere cambio total de redes. </a:t>
            </a:r>
          </a:p>
          <a:p>
            <a:endParaRPr lang="es-CO" dirty="0"/>
          </a:p>
          <a:p>
            <a:endParaRPr lang="es-CO" dirty="0"/>
          </a:p>
        </p:txBody>
      </p:sp>
    </p:spTree>
    <p:extLst>
      <p:ext uri="{BB962C8B-B14F-4D97-AF65-F5344CB8AC3E}">
        <p14:creationId xmlns:p14="http://schemas.microsoft.com/office/powerpoint/2010/main" val="1406403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br>
              <a:rPr lang="es-CO" dirty="0"/>
            </a:br>
            <a:r>
              <a:rPr lang="es-CO" dirty="0">
                <a:solidFill>
                  <a:schemeClr val="accent6">
                    <a:lumMod val="75000"/>
                  </a:schemeClr>
                </a:solidFill>
              </a:rPr>
              <a:t>Bienestar del talento </a:t>
            </a:r>
            <a:br>
              <a:rPr lang="es-CO" dirty="0">
                <a:solidFill>
                  <a:schemeClr val="accent6">
                    <a:lumMod val="75000"/>
                  </a:schemeClr>
                </a:solidFill>
              </a:rPr>
            </a:br>
            <a:r>
              <a:rPr lang="es-CO" dirty="0">
                <a:solidFill>
                  <a:schemeClr val="accent6">
                    <a:lumMod val="75000"/>
                  </a:schemeClr>
                </a:solidFill>
              </a:rPr>
              <a:t>Humano</a:t>
            </a:r>
            <a:br>
              <a:rPr lang="es-CO" dirty="0">
                <a:solidFill>
                  <a:schemeClr val="accent6">
                    <a:lumMod val="75000"/>
                  </a:schemeClr>
                </a:solidFill>
              </a:rPr>
            </a:br>
            <a:r>
              <a:rPr lang="es-CO" dirty="0">
                <a:solidFill>
                  <a:schemeClr val="accent6">
                    <a:lumMod val="75000"/>
                  </a:schemeClr>
                </a:solidFill>
              </a:rPr>
              <a:t>Seguridad y protección</a:t>
            </a:r>
          </a:p>
        </p:txBody>
      </p:sp>
      <p:sp>
        <p:nvSpPr>
          <p:cNvPr id="5" name="4 Marcador de texto"/>
          <p:cNvSpPr>
            <a:spLocks noGrp="1"/>
          </p:cNvSpPr>
          <p:nvPr>
            <p:ph type="body" idx="1"/>
          </p:nvPr>
        </p:nvSpPr>
        <p:spPr>
          <a:xfrm>
            <a:off x="839788" y="1681162"/>
            <a:ext cx="5157787" cy="1390283"/>
          </a:xfrm>
        </p:spPr>
        <p:txBody>
          <a:bodyPr>
            <a:normAutofit fontScale="92500" lnSpcReduction="10000"/>
          </a:bodyPr>
          <a:lstStyle/>
          <a:p>
            <a:endParaRPr lang="es-CO" dirty="0"/>
          </a:p>
          <a:p>
            <a:r>
              <a:rPr lang="es-CO" dirty="0"/>
              <a:t>Compra de elementos de bioseguridad para  la mitigación de pandemia por Covid19 para  todas las sedes.</a:t>
            </a:r>
          </a:p>
        </p:txBody>
      </p:sp>
      <p:sp>
        <p:nvSpPr>
          <p:cNvPr id="6" name="5 Marcador de texto"/>
          <p:cNvSpPr>
            <a:spLocks noGrp="1"/>
          </p:cNvSpPr>
          <p:nvPr>
            <p:ph type="body" sz="quarter" idx="3"/>
          </p:nvPr>
        </p:nvSpPr>
        <p:spPr/>
        <p:txBody>
          <a:bodyPr/>
          <a:lstStyle/>
          <a:p>
            <a:endParaRPr lang="es-CO"/>
          </a:p>
        </p:txBody>
      </p:sp>
      <p:pic>
        <p:nvPicPr>
          <p:cNvPr id="9" name="8 Marcador de contenido"/>
          <p:cNvPicPr>
            <a:picLocks noGrp="1"/>
          </p:cNvPicPr>
          <p:nvPr>
            <p:ph sz="half" idx="2"/>
          </p:nvPr>
        </p:nvPicPr>
        <p:blipFill rotWithShape="1">
          <a:blip r:embed="rId2"/>
          <a:srcRect l="11412" t="32923" r="53153" b="16923"/>
          <a:stretch/>
        </p:blipFill>
        <p:spPr bwMode="auto">
          <a:xfrm>
            <a:off x="515816" y="3329354"/>
            <a:ext cx="5115929" cy="3176954"/>
          </a:xfrm>
          <a:prstGeom prst="rect">
            <a:avLst/>
          </a:prstGeom>
          <a:ln>
            <a:noFill/>
          </a:ln>
          <a:extLst>
            <a:ext uri="{53640926-AAD7-44D8-BBD7-CCE9431645EC}">
              <a14:shadowObscured xmlns:a14="http://schemas.microsoft.com/office/drawing/2010/main"/>
            </a:ext>
          </a:extLst>
        </p:spPr>
      </p:pic>
      <p:pic>
        <p:nvPicPr>
          <p:cNvPr id="10" name="9 Marcador de contenido" descr="C:\Users\USER\Downloads\WhatsApp Image 2020-10-04 at 7.04.09 PM.jpeg"/>
          <p:cNvPicPr>
            <a:picLocks noGrp="1"/>
          </p:cNvPicPr>
          <p:nvPr>
            <p:ph sz="quarter" idx="4"/>
          </p:nvPr>
        </p:nvPicPr>
        <p:blipFill rotWithShape="1">
          <a:blip r:embed="rId3" cstate="print">
            <a:extLst>
              <a:ext uri="{28A0092B-C50C-407E-A947-70E740481C1C}">
                <a14:useLocalDpi xmlns:a14="http://schemas.microsoft.com/office/drawing/2010/main" val="0"/>
              </a:ext>
            </a:extLst>
          </a:blip>
          <a:srcRect t="17234"/>
          <a:stretch/>
        </p:blipFill>
        <p:spPr bwMode="auto">
          <a:xfrm>
            <a:off x="5979329" y="2128471"/>
            <a:ext cx="2355779" cy="3684588"/>
          </a:xfrm>
          <a:prstGeom prst="rect">
            <a:avLst/>
          </a:prstGeom>
          <a:noFill/>
          <a:ln>
            <a:noFill/>
          </a:ln>
          <a:extLst>
            <a:ext uri="{53640926-AAD7-44D8-BBD7-CCE9431645EC}">
              <a14:shadowObscured xmlns:a14="http://schemas.microsoft.com/office/drawing/2010/main"/>
            </a:ext>
          </a:extLst>
        </p:spPr>
      </p:pic>
      <p:pic>
        <p:nvPicPr>
          <p:cNvPr id="11" name="10 Imagen" descr="C:\Users\USER\Downloads\WhatsApp Image 2020-10-04 at 7.05.05 PM (1).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5785" y="1694717"/>
            <a:ext cx="3411780" cy="2420083"/>
          </a:xfrm>
          <a:prstGeom prst="rect">
            <a:avLst/>
          </a:prstGeom>
          <a:noFill/>
          <a:ln>
            <a:noFill/>
          </a:ln>
        </p:spPr>
      </p:pic>
      <p:pic>
        <p:nvPicPr>
          <p:cNvPr id="3074" name="Picture 2" descr="C:\Users\USER\Downloads\WhatsApp Image 2020-12-01 at 11.51.07 AM.jpeg"/>
          <p:cNvPicPr>
            <a:picLocks noChangeAspect="1" noChangeArrowheads="1"/>
          </p:cNvPicPr>
          <p:nvPr/>
        </p:nvPicPr>
        <p:blipFill rotWithShape="1">
          <a:blip r:embed="rId5">
            <a:extLst>
              <a:ext uri="{28A0092B-C50C-407E-A947-70E740481C1C}">
                <a14:useLocalDpi xmlns:a14="http://schemas.microsoft.com/office/drawing/2010/main" val="0"/>
              </a:ext>
            </a:extLst>
          </a:blip>
          <a:srcRect l="8362" t="17318" r="8362" b="17318"/>
          <a:stretch/>
        </p:blipFill>
        <p:spPr bwMode="auto">
          <a:xfrm>
            <a:off x="8575432" y="4337539"/>
            <a:ext cx="3212486" cy="1770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968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solidFill>
                  <a:schemeClr val="accent6">
                    <a:lumMod val="75000"/>
                  </a:schemeClr>
                </a:solidFill>
              </a:rPr>
              <a:t>Material fotocopiado </a:t>
            </a:r>
          </a:p>
        </p:txBody>
      </p:sp>
      <p:sp>
        <p:nvSpPr>
          <p:cNvPr id="3" name="2 Marcador de texto"/>
          <p:cNvSpPr>
            <a:spLocks noGrp="1"/>
          </p:cNvSpPr>
          <p:nvPr>
            <p:ph type="body" idx="1"/>
          </p:nvPr>
        </p:nvSpPr>
        <p:spPr/>
        <p:txBody>
          <a:bodyPr/>
          <a:lstStyle/>
          <a:p>
            <a:r>
              <a:rPr lang="es-CO" dirty="0"/>
              <a:t>Estrategia trabajo en casa estudiantes sin conectividad</a:t>
            </a:r>
          </a:p>
        </p:txBody>
      </p:sp>
      <p:sp>
        <p:nvSpPr>
          <p:cNvPr id="4" name="3 Marcador de contenido"/>
          <p:cNvSpPr>
            <a:spLocks noGrp="1"/>
          </p:cNvSpPr>
          <p:nvPr>
            <p:ph sz="half" idx="2"/>
          </p:nvPr>
        </p:nvSpPr>
        <p:spPr/>
        <p:txBody>
          <a:bodyPr/>
          <a:lstStyle/>
          <a:p>
            <a:r>
              <a:rPr lang="es-CO" dirty="0"/>
              <a:t>Se realizo tres entregas de material fotocopiado  a estudiantes   consistentes en 52 mil copias</a:t>
            </a:r>
          </a:p>
        </p:txBody>
      </p:sp>
      <p:sp>
        <p:nvSpPr>
          <p:cNvPr id="5" name="4 Marcador de texto"/>
          <p:cNvSpPr>
            <a:spLocks noGrp="1"/>
          </p:cNvSpPr>
          <p:nvPr>
            <p:ph type="body" sz="quarter" idx="3"/>
          </p:nvPr>
        </p:nvSpPr>
        <p:spPr/>
        <p:txBody>
          <a:bodyPr/>
          <a:lstStyle/>
          <a:p>
            <a:endParaRPr lang="es-CO"/>
          </a:p>
        </p:txBody>
      </p:sp>
      <p:sp>
        <p:nvSpPr>
          <p:cNvPr id="6" name="5 Marcador de contenido"/>
          <p:cNvSpPr>
            <a:spLocks noGrp="1"/>
          </p:cNvSpPr>
          <p:nvPr>
            <p:ph sz="quarter" idx="4"/>
          </p:nvPr>
        </p:nvSpPr>
        <p:spPr/>
        <p:txBody>
          <a:bodyPr/>
          <a:lstStyle/>
          <a:p>
            <a:endParaRPr lang="es-CO" dirty="0"/>
          </a:p>
        </p:txBody>
      </p:sp>
      <p:pic>
        <p:nvPicPr>
          <p:cNvPr id="3074" name="Picture 2" descr="C:\Users\USER\Downloads\WhatsApp Image 2020-12-01 at 10.29.57 A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0460" y="1676400"/>
            <a:ext cx="3161109" cy="4548554"/>
          </a:xfrm>
          <a:prstGeom prst="rect">
            <a:avLst/>
          </a:prstGeom>
          <a:noFill/>
          <a:extLst>
            <a:ext uri="{909E8E84-426E-40DD-AFC4-6F175D3DCCD1}">
              <a14:hiddenFill xmlns:a14="http://schemas.microsoft.com/office/drawing/2010/main">
                <a:solidFill>
                  <a:srgbClr val="FFFFFF"/>
                </a:solidFill>
              </a14:hiddenFill>
            </a:ext>
          </a:extLst>
        </p:spPr>
      </p:pic>
      <p:pic>
        <p:nvPicPr>
          <p:cNvPr id="8" name="7 Imagen" descr="C:\Users\USER\Downloads\WhatsApp Image 2020-10-04 at 7.51.16 PM.jpeg"/>
          <p:cNvPicPr/>
          <p:nvPr/>
        </p:nvPicPr>
        <p:blipFill rotWithShape="1">
          <a:blip r:embed="rId3">
            <a:extLst>
              <a:ext uri="{28A0092B-C50C-407E-A947-70E740481C1C}">
                <a14:useLocalDpi xmlns:a14="http://schemas.microsoft.com/office/drawing/2010/main" val="0"/>
              </a:ext>
            </a:extLst>
          </a:blip>
          <a:srcRect r="23899"/>
          <a:stretch/>
        </p:blipFill>
        <p:spPr bwMode="auto">
          <a:xfrm>
            <a:off x="1188427" y="4325815"/>
            <a:ext cx="4180742" cy="182586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35358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732692" y="857494"/>
            <a:ext cx="10515600" cy="1076813"/>
          </a:xfrm>
        </p:spPr>
        <p:txBody>
          <a:bodyPr>
            <a:normAutofit/>
          </a:bodyPr>
          <a:lstStyle/>
          <a:p>
            <a:r>
              <a:rPr lang="es-CO" sz="3600" b="1" dirty="0">
                <a:solidFill>
                  <a:schemeClr val="accent6">
                    <a:lumMod val="75000"/>
                  </a:schemeClr>
                </a:solidFill>
              </a:rPr>
              <a:t>APOYO FINANCIERO Y CONTABLE</a:t>
            </a:r>
          </a:p>
        </p:txBody>
      </p:sp>
      <p:sp>
        <p:nvSpPr>
          <p:cNvPr id="9" name="8 Marcador de contenido"/>
          <p:cNvSpPr>
            <a:spLocks noGrp="1"/>
          </p:cNvSpPr>
          <p:nvPr>
            <p:ph idx="1"/>
          </p:nvPr>
        </p:nvSpPr>
        <p:spPr/>
        <p:txBody>
          <a:bodyPr/>
          <a:lstStyle/>
          <a:p>
            <a:r>
              <a:rPr lang="es-CO" dirty="0"/>
              <a:t>Los fondos de servicios educativos han sido manejados de manera equitativa  y responsable, procurando siempre un desempeño optimo y utilización del recurso  eficaz, cumpliendo a cabalidad lo establecido por las normatividad vigente en el manejo de FSE y  presentando a tiempo los informes a los entes de control.</a:t>
            </a:r>
          </a:p>
          <a:p>
            <a:r>
              <a:rPr lang="es-CO" dirty="0"/>
              <a:t>Este año por su condición de  anormalidad,  se retrasó la ejecución del presupuesto , ya que la directriz nacional de austeridad del gasto así lo sugiero, pero se retomo ejecución en noviembre.</a:t>
            </a:r>
          </a:p>
        </p:txBody>
      </p:sp>
    </p:spTree>
    <p:extLst>
      <p:ext uri="{BB962C8B-B14F-4D97-AF65-F5344CB8AC3E}">
        <p14:creationId xmlns:p14="http://schemas.microsoft.com/office/powerpoint/2010/main" val="173624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9788" y="365125"/>
            <a:ext cx="10515600" cy="1862260"/>
          </a:xfrm>
        </p:spPr>
        <p:txBody>
          <a:bodyPr>
            <a:normAutofit/>
          </a:bodyPr>
          <a:lstStyle/>
          <a:p>
            <a:r>
              <a:rPr lang="es-CO" sz="1800" b="1" i="1" u="sng" dirty="0"/>
              <a:t>INFORME SOBRE EL MANEJO EQUITATIVO DE  Y </a:t>
            </a:r>
            <a:br>
              <a:rPr lang="es-CO" sz="1800" b="1" i="1" u="sng" dirty="0"/>
            </a:br>
            <a:r>
              <a:rPr lang="es-CO" sz="1800" b="1" i="1" u="sng" dirty="0"/>
              <a:t>RESPONSABLE  DEL FSE, ATENDIENDO  </a:t>
            </a:r>
            <a:br>
              <a:rPr lang="es-CO" sz="1800" b="1" i="1" u="sng" dirty="0"/>
            </a:br>
            <a:r>
              <a:rPr lang="es-CO" sz="1800" b="1" i="1" u="sng" dirty="0"/>
              <a:t>EL ARTÍCULO  2.3.1.6.3.19 DEL DECRETO  1075  de 2015</a:t>
            </a:r>
            <a:br>
              <a:rPr lang="es-CO" sz="1800" dirty="0"/>
            </a:br>
            <a:br>
              <a:rPr lang="es-CO" sz="1800" dirty="0"/>
            </a:br>
            <a:endParaRPr lang="es-CO" sz="1800" dirty="0"/>
          </a:p>
        </p:txBody>
      </p:sp>
      <p:sp>
        <p:nvSpPr>
          <p:cNvPr id="3" name="2 Marcador de texto"/>
          <p:cNvSpPr>
            <a:spLocks noGrp="1"/>
          </p:cNvSpPr>
          <p:nvPr>
            <p:ph type="body" idx="1"/>
          </p:nvPr>
        </p:nvSpPr>
        <p:spPr>
          <a:xfrm>
            <a:off x="839788" y="1681162"/>
            <a:ext cx="5157787" cy="1648191"/>
          </a:xfrm>
        </p:spPr>
        <p:txBody>
          <a:bodyPr>
            <a:noAutofit/>
          </a:bodyPr>
          <a:lstStyle/>
          <a:p>
            <a:r>
              <a:rPr lang="es-CO" sz="1800" dirty="0"/>
              <a:t>El Manejo de los  Fondos  de Servicio Educativo se realiza bajo los preceptos de celeridad, eficiencia, eficacia y transparencia, realizando los debidos informes  y  publicación de los contratos.</a:t>
            </a:r>
          </a:p>
          <a:p>
            <a:endParaRPr lang="es-CO" sz="1800" dirty="0"/>
          </a:p>
        </p:txBody>
      </p:sp>
      <p:sp>
        <p:nvSpPr>
          <p:cNvPr id="4" name="3 Marcador de contenido"/>
          <p:cNvSpPr>
            <a:spLocks noGrp="1"/>
          </p:cNvSpPr>
          <p:nvPr>
            <p:ph sz="half" idx="2"/>
          </p:nvPr>
        </p:nvSpPr>
        <p:spPr>
          <a:xfrm>
            <a:off x="839788" y="3200400"/>
            <a:ext cx="5157787" cy="2989263"/>
          </a:xfrm>
        </p:spPr>
        <p:txBody>
          <a:bodyPr>
            <a:normAutofit lnSpcReduction="10000"/>
          </a:bodyPr>
          <a:lstStyle/>
          <a:p>
            <a:r>
              <a:rPr lang="es-CO" sz="2000" b="1" dirty="0"/>
              <a:t>La institución educativa de manera permanente pública en cartelera la relación de contratos y estados financieros para información de la comunidad educativa</a:t>
            </a:r>
            <a:endParaRPr lang="es-CO" sz="2000" dirty="0"/>
          </a:p>
          <a:p>
            <a:r>
              <a:rPr lang="es-CO" sz="2000" b="1" dirty="0"/>
              <a:t>Se presentan informes trimestrales a los entes de control y a la Secretaría de educación Departamental.</a:t>
            </a:r>
          </a:p>
          <a:p>
            <a:r>
              <a:rPr lang="es-CO" sz="2000" b="1" dirty="0"/>
              <a:t>Se reporta la información financiera al SIFSE</a:t>
            </a:r>
          </a:p>
          <a:p>
            <a:r>
              <a:rPr lang="es-CO" sz="2000" dirty="0"/>
              <a:t>Informes  periódicos al Consejo Directivo de la ejecución del presupuesto</a:t>
            </a:r>
          </a:p>
          <a:p>
            <a:endParaRPr lang="es-CO" sz="2000" dirty="0"/>
          </a:p>
        </p:txBody>
      </p:sp>
      <p:sp>
        <p:nvSpPr>
          <p:cNvPr id="5" name="4 Marcador de texto"/>
          <p:cNvSpPr>
            <a:spLocks noGrp="1"/>
          </p:cNvSpPr>
          <p:nvPr>
            <p:ph type="body" sz="quarter" idx="3"/>
          </p:nvPr>
        </p:nvSpPr>
        <p:spPr/>
        <p:txBody>
          <a:bodyPr/>
          <a:lstStyle/>
          <a:p>
            <a:endParaRPr lang="es-CO"/>
          </a:p>
        </p:txBody>
      </p:sp>
      <p:pic>
        <p:nvPicPr>
          <p:cNvPr id="7" name="6 Marcador de contenido" descr="C:\Users\USER\AppData\Local\Microsoft\Windows\Temporary Internet Files\Content.Word\IMG-20181018-WA0012.jpeg"/>
          <p:cNvPicPr>
            <a:picLocks noGrp="1"/>
          </p:cNvPicPr>
          <p:nvPr>
            <p:ph sz="quarter" idx="4"/>
          </p:nvPr>
        </p:nvPicPr>
        <p:blipFill rotWithShape="1">
          <a:blip r:embed="rId2" cstate="print">
            <a:extLst>
              <a:ext uri="{28A0092B-C50C-407E-A947-70E740481C1C}">
                <a14:useLocalDpi xmlns:a14="http://schemas.microsoft.com/office/drawing/2010/main" val="0"/>
              </a:ext>
            </a:extLst>
          </a:blip>
          <a:srcRect b="26934"/>
          <a:stretch/>
        </p:blipFill>
        <p:spPr bwMode="auto">
          <a:xfrm>
            <a:off x="6172200" y="1746738"/>
            <a:ext cx="5183188" cy="454855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29930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375138" y="365125"/>
            <a:ext cx="10978662" cy="1325563"/>
          </a:xfrm>
        </p:spPr>
        <p:txBody>
          <a:bodyPr/>
          <a:lstStyle/>
          <a:p>
            <a:r>
              <a:rPr lang="es-CO" b="1" dirty="0">
                <a:solidFill>
                  <a:schemeClr val="accent6">
                    <a:lumMod val="75000"/>
                  </a:schemeClr>
                </a:solidFill>
                <a:latin typeface="+mn-lt"/>
              </a:rPr>
              <a:t>EJECUCIÓN RECURSO  COVID19</a:t>
            </a:r>
          </a:p>
        </p:txBody>
      </p:sp>
      <p:graphicFrame>
        <p:nvGraphicFramePr>
          <p:cNvPr id="15" name="14 Marcador de contenido"/>
          <p:cNvGraphicFramePr>
            <a:graphicFrameLocks noGrp="1"/>
          </p:cNvGraphicFramePr>
          <p:nvPr>
            <p:ph idx="1"/>
            <p:extLst>
              <p:ext uri="{D42A27DB-BD31-4B8C-83A1-F6EECF244321}">
                <p14:modId xmlns:p14="http://schemas.microsoft.com/office/powerpoint/2010/main" val="202585686"/>
              </p:ext>
            </p:extLst>
          </p:nvPr>
        </p:nvGraphicFramePr>
        <p:xfrm>
          <a:off x="1090246" y="1254371"/>
          <a:ext cx="9777046" cy="5918908"/>
        </p:xfrm>
        <a:graphic>
          <a:graphicData uri="http://schemas.openxmlformats.org/drawingml/2006/table">
            <a:tbl>
              <a:tblPr>
                <a:tableStyleId>{5C22544A-7EE6-4342-B048-85BDC9FD1C3A}</a:tableStyleId>
              </a:tblPr>
              <a:tblGrid>
                <a:gridCol w="8358554">
                  <a:extLst>
                    <a:ext uri="{9D8B030D-6E8A-4147-A177-3AD203B41FA5}">
                      <a16:colId xmlns:a16="http://schemas.microsoft.com/office/drawing/2014/main" val="20000"/>
                    </a:ext>
                  </a:extLst>
                </a:gridCol>
                <a:gridCol w="1418492">
                  <a:extLst>
                    <a:ext uri="{9D8B030D-6E8A-4147-A177-3AD203B41FA5}">
                      <a16:colId xmlns:a16="http://schemas.microsoft.com/office/drawing/2014/main" val="20001"/>
                    </a:ext>
                  </a:extLst>
                </a:gridCol>
              </a:tblGrid>
              <a:tr h="196002">
                <a:tc>
                  <a:txBody>
                    <a:bodyPr/>
                    <a:lstStyle/>
                    <a:p>
                      <a:pPr algn="ctr" fontAlgn="ctr"/>
                      <a:r>
                        <a:rPr lang="es-CO" sz="900" u="none" strike="noStrike" dirty="0">
                          <a:effectLst/>
                        </a:rPr>
                        <a:t>Detalle </a:t>
                      </a:r>
                      <a:endParaRPr lang="es-CO" sz="900" b="1" i="0" u="none" strike="noStrike" dirty="0">
                        <a:solidFill>
                          <a:srgbClr val="000000"/>
                        </a:solidFill>
                        <a:effectLst/>
                        <a:latin typeface="Calibri"/>
                      </a:endParaRPr>
                    </a:p>
                  </a:txBody>
                  <a:tcPr marL="6111" marR="6111" marT="6111" marB="0" anchor="ctr">
                    <a:solidFill>
                      <a:srgbClr val="FFFF00"/>
                    </a:solidFill>
                  </a:tcPr>
                </a:tc>
                <a:tc>
                  <a:txBody>
                    <a:bodyPr/>
                    <a:lstStyle/>
                    <a:p>
                      <a:pPr algn="ctr" fontAlgn="ctr"/>
                      <a:r>
                        <a:rPr lang="es-CO" sz="900" u="none" strike="noStrike" dirty="0">
                          <a:effectLst/>
                        </a:rPr>
                        <a:t>valor </a:t>
                      </a:r>
                      <a:endParaRPr lang="es-CO" sz="900" b="1" i="0" u="none" strike="noStrike" dirty="0">
                        <a:solidFill>
                          <a:srgbClr val="000000"/>
                        </a:solidFill>
                        <a:effectLst/>
                        <a:latin typeface="Calibri"/>
                      </a:endParaRPr>
                    </a:p>
                  </a:txBody>
                  <a:tcPr marL="6111" marR="6111" marT="6111" marB="0" anchor="ctr">
                    <a:solidFill>
                      <a:srgbClr val="FFFF00"/>
                    </a:solidFill>
                  </a:tcPr>
                </a:tc>
                <a:extLst>
                  <a:ext uri="{0D108BD9-81ED-4DB2-BD59-A6C34878D82A}">
                    <a16:rowId xmlns:a16="http://schemas.microsoft.com/office/drawing/2014/main" val="10000"/>
                  </a:ext>
                </a:extLst>
              </a:tr>
              <a:tr h="38608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s-CO" sz="1600" u="none" strike="noStrike" dirty="0">
                          <a:effectLst/>
                        </a:rPr>
                        <a:t>Material fotocopiado par entregar</a:t>
                      </a:r>
                      <a:r>
                        <a:rPr lang="es-CO" sz="1600" u="none" strike="noStrike" baseline="0" dirty="0">
                          <a:effectLst/>
                        </a:rPr>
                        <a:t> a estudiantes</a:t>
                      </a:r>
                      <a:endParaRPr lang="es-CO" sz="1600" b="0" i="0" u="none" strike="noStrike" dirty="0">
                        <a:solidFill>
                          <a:srgbClr val="000000"/>
                        </a:solidFill>
                        <a:effectLst/>
                        <a:latin typeface="+mn-lt"/>
                      </a:endParaRPr>
                    </a:p>
                  </a:txBody>
                  <a:tcPr marL="6111" marR="6111" marT="6111" marB="0" anchor="ctr"/>
                </a:tc>
                <a:tc>
                  <a:txBody>
                    <a:bodyPr/>
                    <a:lstStyle/>
                    <a:p>
                      <a:pPr algn="r" fontAlgn="ctr"/>
                      <a:r>
                        <a:rPr lang="es-CO" sz="2400" u="none" strike="noStrike" dirty="0">
                          <a:effectLst/>
                        </a:rPr>
                        <a:t>1,595,950</a:t>
                      </a:r>
                      <a:endParaRPr lang="es-CO" sz="2400" b="1" i="0" u="none" strike="noStrike" dirty="0">
                        <a:solidFill>
                          <a:srgbClr val="000000"/>
                        </a:solidFill>
                        <a:effectLst/>
                        <a:latin typeface="Calibri"/>
                      </a:endParaRPr>
                    </a:p>
                  </a:txBody>
                  <a:tcPr marL="6111" marR="6111" marT="6111" marB="0" anchor="ctr"/>
                </a:tc>
                <a:extLst>
                  <a:ext uri="{0D108BD9-81ED-4DB2-BD59-A6C34878D82A}">
                    <a16:rowId xmlns:a16="http://schemas.microsoft.com/office/drawing/2014/main" val="10001"/>
                  </a:ext>
                </a:extLst>
              </a:tr>
              <a:tr h="449370">
                <a:tc>
                  <a:txBody>
                    <a:bodyPr/>
                    <a:lstStyle/>
                    <a:p>
                      <a:pPr algn="l" fontAlgn="ctr"/>
                      <a:r>
                        <a:rPr lang="es-CO" sz="1600" u="none" strike="noStrike" dirty="0">
                          <a:effectLst/>
                        </a:rPr>
                        <a:t>compra de  1o cargadores  </a:t>
                      </a:r>
                      <a:r>
                        <a:rPr lang="es-CO" sz="1600" u="none" strike="noStrike" dirty="0" err="1">
                          <a:effectLst/>
                        </a:rPr>
                        <a:t>lenovo</a:t>
                      </a:r>
                      <a:r>
                        <a:rPr lang="es-CO" sz="1600" u="none" strike="noStrike" dirty="0">
                          <a:effectLst/>
                        </a:rPr>
                        <a:t>, y 5  cargadores </a:t>
                      </a:r>
                      <a:r>
                        <a:rPr lang="es-CO" sz="1600" u="none" strike="noStrike" dirty="0" err="1">
                          <a:effectLst/>
                        </a:rPr>
                        <a:t>acer</a:t>
                      </a:r>
                      <a:r>
                        <a:rPr lang="es-CO" sz="1600" u="none" strike="noStrike" dirty="0">
                          <a:effectLst/>
                        </a:rPr>
                        <a:t>, para equipos de computadores  portátiles   para préstamo a estudiantes </a:t>
                      </a:r>
                      <a:endParaRPr lang="es-CO" sz="1600" b="0" i="0" u="none" strike="noStrike" dirty="0">
                        <a:solidFill>
                          <a:srgbClr val="000000"/>
                        </a:solidFill>
                        <a:effectLst/>
                        <a:latin typeface="Calibri"/>
                      </a:endParaRPr>
                    </a:p>
                  </a:txBody>
                  <a:tcPr marL="6111" marR="6111" marT="6111" marB="0" anchor="ctr"/>
                </a:tc>
                <a:tc>
                  <a:txBody>
                    <a:bodyPr/>
                    <a:lstStyle/>
                    <a:p>
                      <a:pPr algn="r" fontAlgn="ctr"/>
                      <a:r>
                        <a:rPr lang="es-CO" sz="2400" u="none" strike="noStrike" dirty="0">
                          <a:effectLst/>
                        </a:rPr>
                        <a:t>1,300,000</a:t>
                      </a:r>
                      <a:endParaRPr lang="es-CO" sz="2400" b="0" i="0" u="none" strike="noStrike" dirty="0">
                        <a:solidFill>
                          <a:srgbClr val="000000"/>
                        </a:solidFill>
                        <a:effectLst/>
                        <a:latin typeface="Calibri"/>
                      </a:endParaRPr>
                    </a:p>
                  </a:txBody>
                  <a:tcPr marL="6111" marR="6111" marT="6111" marB="0" anchor="ctr"/>
                </a:tc>
                <a:extLst>
                  <a:ext uri="{0D108BD9-81ED-4DB2-BD59-A6C34878D82A}">
                    <a16:rowId xmlns:a16="http://schemas.microsoft.com/office/drawing/2014/main" val="10002"/>
                  </a:ext>
                </a:extLst>
              </a:tr>
              <a:tr h="26055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s-CO" sz="1600" u="none" strike="noStrike" dirty="0">
                          <a:effectLst/>
                        </a:rPr>
                        <a:t>Material fotocopiado par entregar</a:t>
                      </a:r>
                      <a:r>
                        <a:rPr lang="es-CO" sz="1600" u="none" strike="noStrike" baseline="0" dirty="0">
                          <a:effectLst/>
                        </a:rPr>
                        <a:t> a estudiantes</a:t>
                      </a:r>
                      <a:endParaRPr lang="es-CO" sz="1600" b="0" i="0" u="none" strike="noStrike" dirty="0">
                        <a:solidFill>
                          <a:srgbClr val="000000"/>
                        </a:solidFill>
                        <a:effectLst/>
                        <a:latin typeface="+mn-lt"/>
                      </a:endParaRPr>
                    </a:p>
                    <a:p>
                      <a:pPr algn="l" fontAlgn="ctr"/>
                      <a:endParaRPr lang="es-CO" sz="1600" b="0" i="0" u="none" strike="noStrike" dirty="0">
                        <a:solidFill>
                          <a:srgbClr val="000000"/>
                        </a:solidFill>
                        <a:effectLst/>
                        <a:latin typeface="Calibri"/>
                      </a:endParaRPr>
                    </a:p>
                  </a:txBody>
                  <a:tcPr marL="6111" marR="6111" marT="6111" marB="0" anchor="ctr"/>
                </a:tc>
                <a:tc>
                  <a:txBody>
                    <a:bodyPr/>
                    <a:lstStyle/>
                    <a:p>
                      <a:pPr algn="r" fontAlgn="ctr"/>
                      <a:r>
                        <a:rPr lang="es-CO" sz="2400" u="none" strike="noStrike" dirty="0">
                          <a:effectLst/>
                        </a:rPr>
                        <a:t>1,152,950</a:t>
                      </a:r>
                      <a:endParaRPr lang="es-CO" sz="2400" b="0" i="0" u="none" strike="noStrike" dirty="0">
                        <a:solidFill>
                          <a:srgbClr val="000000"/>
                        </a:solidFill>
                        <a:effectLst/>
                        <a:latin typeface="Calibri"/>
                      </a:endParaRPr>
                    </a:p>
                  </a:txBody>
                  <a:tcPr marL="6111" marR="6111" marT="6111" marB="0" anchor="ctr"/>
                </a:tc>
                <a:extLst>
                  <a:ext uri="{0D108BD9-81ED-4DB2-BD59-A6C34878D82A}">
                    <a16:rowId xmlns:a16="http://schemas.microsoft.com/office/drawing/2014/main" val="10003"/>
                  </a:ext>
                </a:extLst>
              </a:tr>
              <a:tr h="44937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s-CO" sz="1600" u="none" strike="noStrike" dirty="0">
                          <a:effectLst/>
                        </a:rPr>
                        <a:t>Material fotocopiado par entregar</a:t>
                      </a:r>
                      <a:r>
                        <a:rPr lang="es-CO" sz="1600" u="none" strike="noStrike" baseline="0" dirty="0">
                          <a:effectLst/>
                        </a:rPr>
                        <a:t> a estudiantes </a:t>
                      </a:r>
                      <a:r>
                        <a:rPr lang="es-CO" sz="1600" u="none" strike="noStrike" baseline="0" dirty="0" err="1">
                          <a:effectLst/>
                        </a:rPr>
                        <a:t>Mediacanoa</a:t>
                      </a:r>
                      <a:endParaRPr lang="es-CO" sz="1600" b="0" i="0" u="none" strike="noStrike" dirty="0">
                        <a:solidFill>
                          <a:srgbClr val="000000"/>
                        </a:solidFill>
                        <a:effectLst/>
                        <a:latin typeface="+mn-lt"/>
                      </a:endParaRPr>
                    </a:p>
                    <a:p>
                      <a:pPr algn="l" fontAlgn="ctr"/>
                      <a:endParaRPr lang="es-CO" sz="1600" b="0" i="0" u="none" strike="noStrike" dirty="0">
                        <a:solidFill>
                          <a:srgbClr val="000000"/>
                        </a:solidFill>
                        <a:effectLst/>
                        <a:latin typeface="Calibri"/>
                      </a:endParaRPr>
                    </a:p>
                  </a:txBody>
                  <a:tcPr marL="6111" marR="6111" marT="6111" marB="0" anchor="ctr"/>
                </a:tc>
                <a:tc>
                  <a:txBody>
                    <a:bodyPr/>
                    <a:lstStyle/>
                    <a:p>
                      <a:pPr algn="r" fontAlgn="ctr"/>
                      <a:r>
                        <a:rPr lang="es-CO" sz="2400" u="none" strike="noStrike" dirty="0">
                          <a:effectLst/>
                        </a:rPr>
                        <a:t>785,000</a:t>
                      </a:r>
                      <a:endParaRPr lang="es-CO" sz="2400" b="0" i="0" u="none" strike="noStrike" dirty="0">
                        <a:solidFill>
                          <a:srgbClr val="000000"/>
                        </a:solidFill>
                        <a:effectLst/>
                        <a:latin typeface="Calibri"/>
                      </a:endParaRPr>
                    </a:p>
                  </a:txBody>
                  <a:tcPr marL="6111" marR="6111" marT="6111" marB="0" anchor="ctr"/>
                </a:tc>
                <a:extLst>
                  <a:ext uri="{0D108BD9-81ED-4DB2-BD59-A6C34878D82A}">
                    <a16:rowId xmlns:a16="http://schemas.microsoft.com/office/drawing/2014/main" val="10004"/>
                  </a:ext>
                </a:extLst>
              </a:tr>
              <a:tr h="386081">
                <a:tc>
                  <a:txBody>
                    <a:bodyPr/>
                    <a:lstStyle/>
                    <a:p>
                      <a:pPr algn="l" fontAlgn="ctr"/>
                      <a:r>
                        <a:rPr lang="es-CO" sz="1600" u="none" strike="noStrike" dirty="0">
                          <a:effectLst/>
                        </a:rPr>
                        <a:t>Compra elementos de bioseguridad, para mitigar los efectos de la pandemia Covid-19</a:t>
                      </a:r>
                      <a:endParaRPr lang="es-CO" sz="1600" b="0" i="0" u="none" strike="noStrike" dirty="0">
                        <a:solidFill>
                          <a:srgbClr val="000000"/>
                        </a:solidFill>
                        <a:effectLst/>
                        <a:latin typeface="Calibri"/>
                      </a:endParaRPr>
                    </a:p>
                  </a:txBody>
                  <a:tcPr marL="6111" marR="6111" marT="6111" marB="0" anchor="ctr"/>
                </a:tc>
                <a:tc>
                  <a:txBody>
                    <a:bodyPr/>
                    <a:lstStyle/>
                    <a:p>
                      <a:pPr algn="r" fontAlgn="ctr"/>
                      <a:r>
                        <a:rPr lang="es-CO" sz="2400" u="none" strike="noStrike" dirty="0">
                          <a:effectLst/>
                        </a:rPr>
                        <a:t>4,897,000</a:t>
                      </a:r>
                      <a:endParaRPr lang="es-CO" sz="2400" b="0" i="0" u="none" strike="noStrike" dirty="0">
                        <a:solidFill>
                          <a:srgbClr val="000000"/>
                        </a:solidFill>
                        <a:effectLst/>
                        <a:latin typeface="Calibri"/>
                      </a:endParaRPr>
                    </a:p>
                  </a:txBody>
                  <a:tcPr marL="6111" marR="6111" marT="6111" marB="0" anchor="ctr"/>
                </a:tc>
                <a:extLst>
                  <a:ext uri="{0D108BD9-81ED-4DB2-BD59-A6C34878D82A}">
                    <a16:rowId xmlns:a16="http://schemas.microsoft.com/office/drawing/2014/main" val="10005"/>
                  </a:ext>
                </a:extLst>
              </a:tr>
              <a:tr h="44937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s-CO" sz="1600" u="none" strike="noStrike" dirty="0">
                          <a:effectLst/>
                        </a:rPr>
                        <a:t>Material fotocopiado par entregar</a:t>
                      </a:r>
                      <a:r>
                        <a:rPr lang="es-CO" sz="1600" u="none" strike="noStrike" baseline="0" dirty="0">
                          <a:effectLst/>
                        </a:rPr>
                        <a:t> a estudiantes</a:t>
                      </a:r>
                      <a:endParaRPr lang="es-CO" sz="1600" b="0" i="0" u="none" strike="noStrike" dirty="0">
                        <a:solidFill>
                          <a:srgbClr val="000000"/>
                        </a:solidFill>
                        <a:effectLst/>
                        <a:latin typeface="+mn-lt"/>
                      </a:endParaRPr>
                    </a:p>
                    <a:p>
                      <a:pPr algn="l" fontAlgn="ctr"/>
                      <a:r>
                        <a:rPr lang="es-CO" sz="1600" u="none" strike="noStrike" dirty="0">
                          <a:effectLst/>
                        </a:rPr>
                        <a:t>                                                                                     </a:t>
                      </a:r>
                      <a:endParaRPr lang="es-CO" sz="1600" b="0" i="0" u="none" strike="noStrike" dirty="0">
                        <a:solidFill>
                          <a:srgbClr val="000000"/>
                        </a:solidFill>
                        <a:effectLst/>
                        <a:latin typeface="Calibri"/>
                      </a:endParaRPr>
                    </a:p>
                  </a:txBody>
                  <a:tcPr marL="6111" marR="6111" marT="6111" marB="0" anchor="ctr"/>
                </a:tc>
                <a:tc>
                  <a:txBody>
                    <a:bodyPr/>
                    <a:lstStyle/>
                    <a:p>
                      <a:pPr algn="r" fontAlgn="ctr"/>
                      <a:r>
                        <a:rPr lang="es-CO" sz="2400" u="none" strike="noStrike" dirty="0">
                          <a:effectLst/>
                        </a:rPr>
                        <a:t>815,550</a:t>
                      </a:r>
                      <a:endParaRPr lang="es-CO" sz="2400" b="0" i="0" u="none" strike="noStrike" dirty="0">
                        <a:solidFill>
                          <a:srgbClr val="000000"/>
                        </a:solidFill>
                        <a:effectLst/>
                        <a:latin typeface="Calibri"/>
                      </a:endParaRPr>
                    </a:p>
                  </a:txBody>
                  <a:tcPr marL="6111" marR="6111" marT="6111" marB="0" anchor="ctr"/>
                </a:tc>
                <a:extLst>
                  <a:ext uri="{0D108BD9-81ED-4DB2-BD59-A6C34878D82A}">
                    <a16:rowId xmlns:a16="http://schemas.microsoft.com/office/drawing/2014/main" val="10006"/>
                  </a:ext>
                </a:extLst>
              </a:tr>
              <a:tr h="449370">
                <a:tc>
                  <a:txBody>
                    <a:bodyPr/>
                    <a:lstStyle/>
                    <a:p>
                      <a:pPr algn="l" fontAlgn="ctr"/>
                      <a:r>
                        <a:rPr lang="es-CO" sz="1600" u="none" strike="noStrike">
                          <a:effectLst/>
                        </a:rPr>
                        <a:t>Compra De Libros  Del Plan Lector Proyecto Pileoz 2020 Docente Encargada Andrea Mayoga  Recursos Covib19 Se Aplica Ordenanza 538 De 2020</a:t>
                      </a:r>
                      <a:endParaRPr lang="es-CO" sz="1600" b="0" i="0" u="none" strike="noStrike">
                        <a:solidFill>
                          <a:srgbClr val="000000"/>
                        </a:solidFill>
                        <a:effectLst/>
                        <a:latin typeface="Calibri"/>
                      </a:endParaRPr>
                    </a:p>
                  </a:txBody>
                  <a:tcPr marL="6111" marR="6111" marT="6111" marB="0" anchor="ctr"/>
                </a:tc>
                <a:tc>
                  <a:txBody>
                    <a:bodyPr/>
                    <a:lstStyle/>
                    <a:p>
                      <a:pPr algn="r" fontAlgn="ctr"/>
                      <a:r>
                        <a:rPr lang="es-CO" sz="2400" u="none" strike="noStrike" dirty="0">
                          <a:effectLst/>
                        </a:rPr>
                        <a:t>4,680,000</a:t>
                      </a:r>
                      <a:endParaRPr lang="es-CO" sz="2400" b="0" i="0" u="none" strike="noStrike" dirty="0">
                        <a:solidFill>
                          <a:srgbClr val="000000"/>
                        </a:solidFill>
                        <a:effectLst/>
                        <a:latin typeface="Calibri"/>
                      </a:endParaRPr>
                    </a:p>
                  </a:txBody>
                  <a:tcPr marL="6111" marR="6111" marT="6111" marB="0" anchor="ctr"/>
                </a:tc>
                <a:extLst>
                  <a:ext uri="{0D108BD9-81ED-4DB2-BD59-A6C34878D82A}">
                    <a16:rowId xmlns:a16="http://schemas.microsoft.com/office/drawing/2014/main" val="10007"/>
                  </a:ext>
                </a:extLst>
              </a:tr>
              <a:tr h="572928">
                <a:tc>
                  <a:txBody>
                    <a:bodyPr/>
                    <a:lstStyle/>
                    <a:p>
                      <a:pPr algn="l" fontAlgn="ctr"/>
                      <a:r>
                        <a:rPr lang="es-CO" sz="1600" u="none" strike="noStrike" dirty="0">
                          <a:effectLst/>
                        </a:rPr>
                        <a:t>Materiales  Para Desarrollo De  Proyecto Pedagógico  Trabajo En Casa Por Pandemia Para Los Estudiantes De Transición  113 Estudiantes Beneficiados, Docente Mónica Andrea Tovar</a:t>
                      </a:r>
                      <a:endParaRPr lang="es-CO" sz="1600" b="0" i="0" u="none" strike="noStrike" dirty="0">
                        <a:solidFill>
                          <a:srgbClr val="000000"/>
                        </a:solidFill>
                        <a:effectLst/>
                        <a:latin typeface="Calibri"/>
                      </a:endParaRPr>
                    </a:p>
                  </a:txBody>
                  <a:tcPr marL="6111" marR="6111" marT="6111" marB="0" anchor="ctr"/>
                </a:tc>
                <a:tc>
                  <a:txBody>
                    <a:bodyPr/>
                    <a:lstStyle/>
                    <a:p>
                      <a:pPr algn="r" fontAlgn="ctr"/>
                      <a:r>
                        <a:rPr lang="es-CO" sz="2400" u="none" strike="noStrike" dirty="0">
                          <a:effectLst/>
                        </a:rPr>
                        <a:t>1,495,000</a:t>
                      </a:r>
                      <a:endParaRPr lang="es-CO" sz="2400" b="0" i="0" u="none" strike="noStrike" dirty="0">
                        <a:solidFill>
                          <a:srgbClr val="000000"/>
                        </a:solidFill>
                        <a:effectLst/>
                        <a:latin typeface="Calibri"/>
                      </a:endParaRPr>
                    </a:p>
                  </a:txBody>
                  <a:tcPr marL="6111" marR="6111" marT="6111" marB="0" anchor="ctr"/>
                </a:tc>
                <a:extLst>
                  <a:ext uri="{0D108BD9-81ED-4DB2-BD59-A6C34878D82A}">
                    <a16:rowId xmlns:a16="http://schemas.microsoft.com/office/drawing/2014/main" val="10008"/>
                  </a:ext>
                </a:extLst>
              </a:tr>
              <a:tr h="761390">
                <a:tc>
                  <a:txBody>
                    <a:bodyPr/>
                    <a:lstStyle/>
                    <a:p>
                      <a:pPr algn="l" fontAlgn="ctr"/>
                      <a:r>
                        <a:rPr lang="es-CO" sz="1600" u="none" strike="noStrike" dirty="0">
                          <a:effectLst/>
                        </a:rPr>
                        <a:t>Mejoramiento  de adecuación de baterías sanitarias de la sede Antonia santos, reparación de cañerías, elaboración de pisos, , red eléctrica de baños, instalaciones de lavamanos, enchapes de pisos y paredes</a:t>
                      </a:r>
                      <a:endParaRPr lang="es-CO" sz="1600" b="0" i="0" u="none" strike="noStrike" dirty="0">
                        <a:solidFill>
                          <a:srgbClr val="000000"/>
                        </a:solidFill>
                        <a:effectLst/>
                        <a:latin typeface="Calibri"/>
                      </a:endParaRPr>
                    </a:p>
                  </a:txBody>
                  <a:tcPr marL="6111" marR="6111" marT="6111" marB="0" anchor="ctr"/>
                </a:tc>
                <a:tc>
                  <a:txBody>
                    <a:bodyPr/>
                    <a:lstStyle/>
                    <a:p>
                      <a:pPr algn="r" fontAlgn="ctr"/>
                      <a:r>
                        <a:rPr lang="es-CO" sz="2400" u="none" strike="noStrike" dirty="0">
                          <a:effectLst/>
                        </a:rPr>
                        <a:t>13900000</a:t>
                      </a:r>
                      <a:endParaRPr lang="es-CO" sz="2400" b="0" i="0" u="none" strike="noStrike" dirty="0">
                        <a:solidFill>
                          <a:srgbClr val="000000"/>
                        </a:solidFill>
                        <a:effectLst/>
                        <a:latin typeface="Calibri"/>
                      </a:endParaRPr>
                    </a:p>
                  </a:txBody>
                  <a:tcPr marL="6111" marR="6111" marT="6111" marB="0" anchor="ctr"/>
                </a:tc>
                <a:extLst>
                  <a:ext uri="{0D108BD9-81ED-4DB2-BD59-A6C34878D82A}">
                    <a16:rowId xmlns:a16="http://schemas.microsoft.com/office/drawing/2014/main" val="10009"/>
                  </a:ext>
                </a:extLst>
              </a:tr>
              <a:tr h="761390">
                <a:tc>
                  <a:txBody>
                    <a:bodyPr/>
                    <a:lstStyle/>
                    <a:p>
                      <a:pPr algn="l" fontAlgn="ctr"/>
                      <a:r>
                        <a:rPr lang="es-CO" sz="1600" b="0" i="0" u="none" strike="noStrike" dirty="0">
                          <a:solidFill>
                            <a:srgbClr val="000000"/>
                          </a:solidFill>
                          <a:effectLst/>
                          <a:latin typeface="Calibri"/>
                        </a:rPr>
                        <a:t>Compra de materiales de aseo y elementos de bioseguridad-</a:t>
                      </a:r>
                      <a:r>
                        <a:rPr lang="es-CO" sz="1600" b="0" i="0" u="none" strike="noStrike" dirty="0" err="1">
                          <a:solidFill>
                            <a:srgbClr val="000000"/>
                          </a:solidFill>
                          <a:effectLst/>
                          <a:latin typeface="Calibri"/>
                        </a:rPr>
                        <a:t>preparandonos</a:t>
                      </a:r>
                      <a:r>
                        <a:rPr lang="es-CO" sz="1600" b="0" i="0" u="none" strike="noStrike" dirty="0">
                          <a:solidFill>
                            <a:srgbClr val="000000"/>
                          </a:solidFill>
                          <a:effectLst/>
                          <a:latin typeface="Calibri"/>
                        </a:rPr>
                        <a:t> para la alternancia</a:t>
                      </a:r>
                    </a:p>
                  </a:txBody>
                  <a:tcPr marL="6111" marR="6111" marT="6111" marB="0" anchor="ctr"/>
                </a:tc>
                <a:tc>
                  <a:txBody>
                    <a:bodyPr/>
                    <a:lstStyle/>
                    <a:p>
                      <a:pPr algn="r" fontAlgn="ctr"/>
                      <a:r>
                        <a:rPr lang="es-CO" sz="2400" b="0" i="0" u="none" strike="noStrike" dirty="0">
                          <a:solidFill>
                            <a:srgbClr val="000000"/>
                          </a:solidFill>
                          <a:effectLst/>
                          <a:latin typeface="Calibri"/>
                        </a:rPr>
                        <a:t>10,786,771</a:t>
                      </a:r>
                    </a:p>
                  </a:txBody>
                  <a:tcPr marL="6111" marR="6111" marT="6111" marB="0" anchor="ctr"/>
                </a:tc>
                <a:extLst>
                  <a:ext uri="{0D108BD9-81ED-4DB2-BD59-A6C34878D82A}">
                    <a16:rowId xmlns:a16="http://schemas.microsoft.com/office/drawing/2014/main" val="10010"/>
                  </a:ext>
                </a:extLst>
              </a:tr>
              <a:tr h="386081">
                <a:tc>
                  <a:txBody>
                    <a:bodyPr/>
                    <a:lstStyle/>
                    <a:p>
                      <a:pPr algn="l" fontAlgn="ctr"/>
                      <a:r>
                        <a:rPr lang="es-CO" sz="900" u="none" strike="noStrike" dirty="0">
                          <a:effectLst/>
                        </a:rPr>
                        <a:t>TOTAL  EJECUTADO</a:t>
                      </a:r>
                      <a:endParaRPr lang="es-CO" sz="900" b="0" i="0" u="none" strike="noStrike" dirty="0">
                        <a:solidFill>
                          <a:srgbClr val="000000"/>
                        </a:solidFill>
                        <a:effectLst/>
                        <a:latin typeface="Calibri"/>
                      </a:endParaRPr>
                    </a:p>
                  </a:txBody>
                  <a:tcPr marL="6111" marR="6111" marT="6111" marB="0" anchor="ctr">
                    <a:solidFill>
                      <a:srgbClr val="FFFF00"/>
                    </a:solidFill>
                  </a:tcPr>
                </a:tc>
                <a:tc>
                  <a:txBody>
                    <a:bodyPr/>
                    <a:lstStyle/>
                    <a:p>
                      <a:pPr algn="r" fontAlgn="ctr"/>
                      <a:r>
                        <a:rPr lang="es-CO" sz="2400" u="none" strike="noStrike" dirty="0">
                          <a:effectLst/>
                        </a:rPr>
                        <a:t>41,408,221</a:t>
                      </a:r>
                      <a:endParaRPr lang="es-CO" sz="2400" b="0" i="0" u="none" strike="noStrike" dirty="0">
                        <a:solidFill>
                          <a:srgbClr val="000000"/>
                        </a:solidFill>
                        <a:effectLst/>
                        <a:latin typeface="Calibri"/>
                      </a:endParaRPr>
                    </a:p>
                  </a:txBody>
                  <a:tcPr marL="6111" marR="6111" marT="6111" marB="0" anchor="ctr">
                    <a:solidFill>
                      <a:srgbClr val="FFFF00"/>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171071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925634" y="1477108"/>
            <a:ext cx="10515600" cy="2159244"/>
          </a:xfrm>
        </p:spPr>
        <p:txBody>
          <a:bodyPr/>
          <a:lstStyle/>
          <a:p>
            <a:r>
              <a:rPr lang="es-CO" dirty="0">
                <a:solidFill>
                  <a:srgbClr val="FF0000"/>
                </a:solidFill>
              </a:rPr>
              <a:t>Gestión Administrativa y financiera</a:t>
            </a:r>
          </a:p>
        </p:txBody>
      </p:sp>
      <p:sp>
        <p:nvSpPr>
          <p:cNvPr id="7" name="6 Marcador de texto"/>
          <p:cNvSpPr>
            <a:spLocks noGrp="1"/>
          </p:cNvSpPr>
          <p:nvPr>
            <p:ph type="body" idx="1"/>
          </p:nvPr>
        </p:nvSpPr>
        <p:spPr>
          <a:xfrm>
            <a:off x="831850" y="3622431"/>
            <a:ext cx="10515600" cy="2467219"/>
          </a:xfrm>
        </p:spPr>
        <p:txBody>
          <a:bodyPr>
            <a:normAutofit/>
          </a:bodyPr>
          <a:lstStyle/>
          <a:p>
            <a:pPr algn="ctr"/>
            <a:r>
              <a:rPr lang="es-CO" b="1" dirty="0">
                <a:solidFill>
                  <a:schemeClr val="accent6">
                    <a:lumMod val="50000"/>
                  </a:schemeClr>
                </a:solidFill>
              </a:rPr>
              <a:t>Mantenimiento a planta Física.  </a:t>
            </a:r>
          </a:p>
          <a:p>
            <a:r>
              <a:rPr lang="es-CO" dirty="0">
                <a:solidFill>
                  <a:schemeClr val="tx1"/>
                </a:solidFill>
              </a:rPr>
              <a:t>Se ha realizado mantenimiento a baterías sanitarias, zonas verdes, tanques, limpieza de techos,  adecuación de jardines en todas las sedes, no se ha descuidado a pesar de tiempo de pandemia, se ha realizado mantenimiento al esquema de seguridad de cámaras, mantenimiento a red eléctrica, tapada de goteras y  se va arreglando todo lo  que se ha ido detectando que este en  mal funcionamiento.</a:t>
            </a:r>
          </a:p>
        </p:txBody>
      </p:sp>
    </p:spTree>
    <p:extLst>
      <p:ext uri="{BB962C8B-B14F-4D97-AF65-F5344CB8AC3E}">
        <p14:creationId xmlns:p14="http://schemas.microsoft.com/office/powerpoint/2010/main" val="2164339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bodyPr>
          <a:lstStyle/>
          <a:p>
            <a:r>
              <a:rPr lang="es-CO" sz="3200" dirty="0">
                <a:solidFill>
                  <a:schemeClr val="accent6">
                    <a:lumMod val="75000"/>
                  </a:schemeClr>
                </a:solidFill>
              </a:rPr>
              <a:t>EJECUCIÓN DEL INGRESO</a:t>
            </a:r>
          </a:p>
        </p:txBody>
      </p:sp>
      <p:graphicFrame>
        <p:nvGraphicFramePr>
          <p:cNvPr id="9" name="8 Marcador de contenido"/>
          <p:cNvGraphicFramePr>
            <a:graphicFrameLocks noGrp="1"/>
          </p:cNvGraphicFramePr>
          <p:nvPr>
            <p:ph idx="1"/>
            <p:extLst>
              <p:ext uri="{D42A27DB-BD31-4B8C-83A1-F6EECF244321}">
                <p14:modId xmlns:p14="http://schemas.microsoft.com/office/powerpoint/2010/main" val="1942675593"/>
              </p:ext>
            </p:extLst>
          </p:nvPr>
        </p:nvGraphicFramePr>
        <p:xfrm>
          <a:off x="2074986" y="2063261"/>
          <a:ext cx="8461569" cy="4741091"/>
        </p:xfrm>
        <a:graphic>
          <a:graphicData uri="http://schemas.openxmlformats.org/drawingml/2006/table">
            <a:tbl>
              <a:tblPr firstRow="1" firstCol="1" bandRow="1">
                <a:tableStyleId>{5C22544A-7EE6-4342-B048-85BDC9FD1C3A}</a:tableStyleId>
              </a:tblPr>
              <a:tblGrid>
                <a:gridCol w="1300533">
                  <a:extLst>
                    <a:ext uri="{9D8B030D-6E8A-4147-A177-3AD203B41FA5}">
                      <a16:colId xmlns:a16="http://schemas.microsoft.com/office/drawing/2014/main" val="20000"/>
                    </a:ext>
                  </a:extLst>
                </a:gridCol>
                <a:gridCol w="3517650">
                  <a:extLst>
                    <a:ext uri="{9D8B030D-6E8A-4147-A177-3AD203B41FA5}">
                      <a16:colId xmlns:a16="http://schemas.microsoft.com/office/drawing/2014/main" val="20001"/>
                    </a:ext>
                  </a:extLst>
                </a:gridCol>
                <a:gridCol w="3643386">
                  <a:extLst>
                    <a:ext uri="{9D8B030D-6E8A-4147-A177-3AD203B41FA5}">
                      <a16:colId xmlns:a16="http://schemas.microsoft.com/office/drawing/2014/main" val="20002"/>
                    </a:ext>
                  </a:extLst>
                </a:gridCol>
              </a:tblGrid>
              <a:tr h="386862">
                <a:tc>
                  <a:txBody>
                    <a:bodyPr/>
                    <a:lstStyle/>
                    <a:p>
                      <a:pPr algn="ctr">
                        <a:lnSpc>
                          <a:spcPct val="115000"/>
                        </a:lnSpc>
                        <a:spcAft>
                          <a:spcPts val="0"/>
                        </a:spcAft>
                      </a:pPr>
                      <a:r>
                        <a:rPr lang="es-CO" sz="1100" dirty="0">
                          <a:effectLst/>
                          <a:latin typeface="Calibri"/>
                          <a:ea typeface="Calibri"/>
                          <a:cs typeface="Times New Roman"/>
                        </a:rPr>
                        <a:t>Cuenta</a:t>
                      </a:r>
                    </a:p>
                  </a:txBody>
                  <a:tcPr marL="68580" marR="68580" marT="0" marB="0">
                    <a:solidFill>
                      <a:srgbClr val="92D050"/>
                    </a:solidFill>
                  </a:tcPr>
                </a:tc>
                <a:tc>
                  <a:txBody>
                    <a:bodyPr/>
                    <a:lstStyle/>
                    <a:p>
                      <a:pPr algn="ctr">
                        <a:lnSpc>
                          <a:spcPct val="115000"/>
                        </a:lnSpc>
                        <a:spcAft>
                          <a:spcPts val="0"/>
                        </a:spcAft>
                      </a:pPr>
                      <a:r>
                        <a:rPr lang="es-CO" sz="1100" dirty="0">
                          <a:effectLst/>
                          <a:latin typeface="Calibri"/>
                          <a:ea typeface="Calibri"/>
                          <a:cs typeface="Times New Roman"/>
                        </a:rPr>
                        <a:t>DETALLE</a:t>
                      </a:r>
                    </a:p>
                  </a:txBody>
                  <a:tcPr marL="68580" marR="68580" marT="0" marB="0">
                    <a:solidFill>
                      <a:srgbClr val="92D050"/>
                    </a:solidFill>
                  </a:tcPr>
                </a:tc>
                <a:tc>
                  <a:txBody>
                    <a:bodyPr/>
                    <a:lstStyle/>
                    <a:p>
                      <a:pPr algn="ctr">
                        <a:lnSpc>
                          <a:spcPct val="115000"/>
                        </a:lnSpc>
                        <a:spcAft>
                          <a:spcPts val="0"/>
                        </a:spcAft>
                      </a:pPr>
                      <a:r>
                        <a:rPr lang="es-CO" sz="1200" dirty="0">
                          <a:effectLst/>
                        </a:rPr>
                        <a:t>Valor</a:t>
                      </a:r>
                      <a:endParaRPr lang="es-CO" sz="1100" dirty="0">
                        <a:effectLst/>
                        <a:latin typeface="Calibri"/>
                        <a:ea typeface="Calibri"/>
                        <a:cs typeface="Times New Roman"/>
                      </a:endParaRPr>
                    </a:p>
                  </a:txBody>
                  <a:tcPr marL="68580" marR="68580" marT="0" marB="0">
                    <a:solidFill>
                      <a:srgbClr val="92D050"/>
                    </a:solidFill>
                  </a:tcPr>
                </a:tc>
                <a:extLst>
                  <a:ext uri="{0D108BD9-81ED-4DB2-BD59-A6C34878D82A}">
                    <a16:rowId xmlns:a16="http://schemas.microsoft.com/office/drawing/2014/main" val="10000"/>
                  </a:ext>
                </a:extLst>
              </a:tr>
              <a:tr h="586154">
                <a:tc>
                  <a:txBody>
                    <a:bodyPr/>
                    <a:lstStyle/>
                    <a:p>
                      <a:pPr algn="just">
                        <a:lnSpc>
                          <a:spcPct val="115000"/>
                        </a:lnSpc>
                        <a:spcAft>
                          <a:spcPts val="0"/>
                        </a:spcAft>
                      </a:pPr>
                      <a:r>
                        <a:rPr lang="es-CO" sz="1800" dirty="0">
                          <a:effectLst/>
                        </a:rPr>
                        <a:t>480522</a:t>
                      </a:r>
                      <a:endParaRPr lang="es-CO" sz="1800" dirty="0">
                        <a:effectLst/>
                        <a:latin typeface="Calibri"/>
                        <a:ea typeface="Calibri"/>
                        <a:cs typeface="Times New Roman"/>
                      </a:endParaRPr>
                    </a:p>
                  </a:txBody>
                  <a:tcPr marL="68580" marR="68580" marT="0" marB="0">
                    <a:solidFill>
                      <a:srgbClr val="92D050"/>
                    </a:solidFill>
                  </a:tcPr>
                </a:tc>
                <a:tc>
                  <a:txBody>
                    <a:bodyPr/>
                    <a:lstStyle/>
                    <a:p>
                      <a:pPr algn="just">
                        <a:lnSpc>
                          <a:spcPct val="115000"/>
                        </a:lnSpc>
                        <a:spcAft>
                          <a:spcPts val="0"/>
                        </a:spcAft>
                      </a:pPr>
                      <a:r>
                        <a:rPr lang="es-CO" sz="1800" dirty="0">
                          <a:effectLst/>
                        </a:rPr>
                        <a:t>Ingreso recursos propios( arriendo tienda escolar, certificaciones, diplomas, constancias, paz y salvo)</a:t>
                      </a:r>
                      <a:endParaRPr lang="es-CO" sz="1800" dirty="0">
                        <a:effectLst/>
                        <a:latin typeface="Calibri"/>
                        <a:ea typeface="Calibri"/>
                        <a:cs typeface="Times New Roman"/>
                      </a:endParaRPr>
                    </a:p>
                  </a:txBody>
                  <a:tcPr marL="68580" marR="68580" marT="0" marB="0"/>
                </a:tc>
                <a:tc>
                  <a:txBody>
                    <a:bodyPr/>
                    <a:lstStyle/>
                    <a:p>
                      <a:pPr algn="r">
                        <a:lnSpc>
                          <a:spcPct val="115000"/>
                        </a:lnSpc>
                        <a:spcAft>
                          <a:spcPts val="0"/>
                        </a:spcAft>
                      </a:pPr>
                      <a:r>
                        <a:rPr lang="es-CO" sz="1800" dirty="0">
                          <a:effectLst/>
                        </a:rPr>
                        <a:t>2694000</a:t>
                      </a:r>
                      <a:endParaRPr lang="es-CO"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86861">
                <a:tc>
                  <a:txBody>
                    <a:bodyPr/>
                    <a:lstStyle/>
                    <a:p>
                      <a:pPr algn="just">
                        <a:lnSpc>
                          <a:spcPct val="115000"/>
                        </a:lnSpc>
                        <a:spcAft>
                          <a:spcPts val="0"/>
                        </a:spcAft>
                      </a:pPr>
                      <a:r>
                        <a:rPr lang="es-CO" sz="1800" dirty="0">
                          <a:effectLst/>
                        </a:rPr>
                        <a:t>440818</a:t>
                      </a:r>
                      <a:endParaRPr lang="es-CO" sz="1800" dirty="0">
                        <a:effectLst/>
                        <a:latin typeface="Calibri"/>
                        <a:ea typeface="Calibri"/>
                        <a:cs typeface="Times New Roman"/>
                      </a:endParaRPr>
                    </a:p>
                  </a:txBody>
                  <a:tcPr marL="68580" marR="68580" marT="0" marB="0">
                    <a:solidFill>
                      <a:srgbClr val="92D050"/>
                    </a:solidFill>
                  </a:tcPr>
                </a:tc>
                <a:tc>
                  <a:txBody>
                    <a:bodyPr/>
                    <a:lstStyle/>
                    <a:p>
                      <a:pPr algn="just">
                        <a:lnSpc>
                          <a:spcPct val="115000"/>
                        </a:lnSpc>
                        <a:spcAft>
                          <a:spcPts val="0"/>
                        </a:spcAft>
                      </a:pPr>
                      <a:r>
                        <a:rPr lang="es-CO" sz="1800" dirty="0">
                          <a:effectLst/>
                        </a:rPr>
                        <a:t>Transferencias Gratuidad educativa</a:t>
                      </a:r>
                      <a:endParaRPr lang="es-CO" sz="1800" dirty="0">
                        <a:effectLst/>
                        <a:latin typeface="Calibri"/>
                        <a:ea typeface="Calibri"/>
                        <a:cs typeface="Times New Roman"/>
                      </a:endParaRPr>
                    </a:p>
                  </a:txBody>
                  <a:tcPr marL="68580" marR="68580" marT="0" marB="0"/>
                </a:tc>
                <a:tc>
                  <a:txBody>
                    <a:bodyPr/>
                    <a:lstStyle/>
                    <a:p>
                      <a:pPr algn="r">
                        <a:lnSpc>
                          <a:spcPct val="115000"/>
                        </a:lnSpc>
                        <a:spcAft>
                          <a:spcPts val="0"/>
                        </a:spcAft>
                      </a:pPr>
                      <a:r>
                        <a:rPr lang="es-CO" sz="1800" dirty="0">
                          <a:effectLst/>
                        </a:rPr>
                        <a:t>135.162.486</a:t>
                      </a:r>
                      <a:endParaRPr lang="es-CO"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597507">
                <a:tc>
                  <a:txBody>
                    <a:bodyPr/>
                    <a:lstStyle/>
                    <a:p>
                      <a:pPr algn="just">
                        <a:lnSpc>
                          <a:spcPct val="115000"/>
                        </a:lnSpc>
                        <a:spcAft>
                          <a:spcPts val="0"/>
                        </a:spcAft>
                      </a:pPr>
                      <a:r>
                        <a:rPr lang="es-CO" sz="1800" dirty="0">
                          <a:effectLst/>
                        </a:rPr>
                        <a:t>442805</a:t>
                      </a:r>
                      <a:endParaRPr lang="es-CO" sz="1800" dirty="0">
                        <a:effectLst/>
                        <a:latin typeface="Calibri"/>
                        <a:ea typeface="Calibri"/>
                        <a:cs typeface="Times New Roman"/>
                      </a:endParaRPr>
                    </a:p>
                  </a:txBody>
                  <a:tcPr marL="68580" marR="68580" marT="0" marB="0">
                    <a:solidFill>
                      <a:srgbClr val="92D050"/>
                    </a:solidFill>
                  </a:tcPr>
                </a:tc>
                <a:tc>
                  <a:txBody>
                    <a:bodyPr/>
                    <a:lstStyle/>
                    <a:p>
                      <a:pPr algn="just">
                        <a:lnSpc>
                          <a:spcPct val="115000"/>
                        </a:lnSpc>
                        <a:spcAft>
                          <a:spcPts val="0"/>
                        </a:spcAft>
                      </a:pPr>
                      <a:r>
                        <a:rPr lang="es-CO" sz="1800" dirty="0">
                          <a:effectLst/>
                        </a:rPr>
                        <a:t>Transferencia recursos COVID19</a:t>
                      </a:r>
                      <a:endParaRPr lang="es-CO" sz="1800" dirty="0">
                        <a:effectLst/>
                        <a:latin typeface="Calibri"/>
                        <a:ea typeface="Calibri"/>
                        <a:cs typeface="Times New Roman"/>
                      </a:endParaRPr>
                    </a:p>
                  </a:txBody>
                  <a:tcPr marL="68580" marR="68580" marT="0" marB="0"/>
                </a:tc>
                <a:tc>
                  <a:txBody>
                    <a:bodyPr/>
                    <a:lstStyle/>
                    <a:p>
                      <a:pPr algn="r">
                        <a:lnSpc>
                          <a:spcPct val="115000"/>
                        </a:lnSpc>
                        <a:spcAft>
                          <a:spcPts val="0"/>
                        </a:spcAft>
                      </a:pPr>
                      <a:r>
                        <a:rPr lang="es-CO" sz="1800" dirty="0">
                          <a:effectLst/>
                        </a:rPr>
                        <a:t>                                                                                                                                                                                                                                                                                                                                                                                                                                                                                                                                                                                                                                                                                                                                                                                                                                                                                                                                                                                                                                                                                                                                                                                                                                                                                                                                                                                                                                                                                                                                                                                                                                                                                                                                                                                                                                                                                                                                                                                                                                                            41.408.221</a:t>
                      </a:r>
                      <a:endParaRPr lang="es-CO"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597507">
                <a:tc>
                  <a:txBody>
                    <a:bodyPr/>
                    <a:lstStyle/>
                    <a:p>
                      <a:pPr algn="just">
                        <a:lnSpc>
                          <a:spcPct val="115000"/>
                        </a:lnSpc>
                        <a:spcAft>
                          <a:spcPts val="0"/>
                        </a:spcAft>
                      </a:pPr>
                      <a:endParaRPr lang="es-CO" sz="1800" dirty="0">
                        <a:effectLst/>
                        <a:latin typeface="Calibri"/>
                        <a:ea typeface="Calibri"/>
                        <a:cs typeface="Times New Roman"/>
                      </a:endParaRPr>
                    </a:p>
                  </a:txBody>
                  <a:tcPr marL="68580" marR="68580" marT="0" marB="0">
                    <a:solidFill>
                      <a:srgbClr val="92D050"/>
                    </a:solidFill>
                  </a:tcPr>
                </a:tc>
                <a:tc>
                  <a:txBody>
                    <a:bodyPr/>
                    <a:lstStyle/>
                    <a:p>
                      <a:pPr algn="just">
                        <a:lnSpc>
                          <a:spcPct val="115000"/>
                        </a:lnSpc>
                        <a:spcAft>
                          <a:spcPts val="0"/>
                        </a:spcAft>
                      </a:pPr>
                      <a:r>
                        <a:rPr lang="es-CO" sz="1800" dirty="0">
                          <a:effectLst/>
                          <a:latin typeface="Calibri"/>
                          <a:ea typeface="Calibri"/>
                          <a:cs typeface="Times New Roman"/>
                        </a:rPr>
                        <a:t>Rendimientos financieros</a:t>
                      </a:r>
                    </a:p>
                  </a:txBody>
                  <a:tcPr marL="68580" marR="68580" marT="0" marB="0"/>
                </a:tc>
                <a:tc>
                  <a:txBody>
                    <a:bodyPr/>
                    <a:lstStyle/>
                    <a:p>
                      <a:pPr algn="r">
                        <a:lnSpc>
                          <a:spcPct val="115000"/>
                        </a:lnSpc>
                        <a:spcAft>
                          <a:spcPts val="0"/>
                        </a:spcAft>
                      </a:pPr>
                      <a:r>
                        <a:rPr lang="es-CO" sz="1800" dirty="0">
                          <a:effectLst/>
                          <a:latin typeface="Calibri"/>
                          <a:ea typeface="Calibri"/>
                          <a:cs typeface="Times New Roman"/>
                        </a:rPr>
                        <a:t>107,000</a:t>
                      </a:r>
                    </a:p>
                  </a:txBody>
                  <a:tcPr marL="68580" marR="68580" marT="0" marB="0"/>
                </a:tc>
                <a:extLst>
                  <a:ext uri="{0D108BD9-81ED-4DB2-BD59-A6C34878D82A}">
                    <a16:rowId xmlns:a16="http://schemas.microsoft.com/office/drawing/2014/main" val="10004"/>
                  </a:ext>
                </a:extLst>
              </a:tr>
              <a:tr h="597507">
                <a:tc>
                  <a:txBody>
                    <a:bodyPr/>
                    <a:lstStyle/>
                    <a:p>
                      <a:pPr algn="just">
                        <a:lnSpc>
                          <a:spcPct val="115000"/>
                        </a:lnSpc>
                        <a:spcAft>
                          <a:spcPts val="0"/>
                        </a:spcAft>
                      </a:pPr>
                      <a:endParaRPr lang="es-CO" sz="1800" dirty="0">
                        <a:effectLst/>
                        <a:latin typeface="Calibri"/>
                        <a:ea typeface="Calibri"/>
                        <a:cs typeface="Times New Roman"/>
                      </a:endParaRPr>
                    </a:p>
                  </a:txBody>
                  <a:tcPr marL="68580" marR="68580" marT="0" marB="0">
                    <a:solidFill>
                      <a:srgbClr val="92D050"/>
                    </a:solidFill>
                  </a:tcPr>
                </a:tc>
                <a:tc>
                  <a:txBody>
                    <a:bodyPr/>
                    <a:lstStyle/>
                    <a:p>
                      <a:pPr algn="just">
                        <a:lnSpc>
                          <a:spcPct val="115000"/>
                        </a:lnSpc>
                        <a:spcAft>
                          <a:spcPts val="0"/>
                        </a:spcAft>
                      </a:pPr>
                      <a:r>
                        <a:rPr lang="es-CO" sz="1800" dirty="0">
                          <a:effectLst/>
                          <a:latin typeface="Calibri"/>
                          <a:ea typeface="Calibri"/>
                          <a:cs typeface="Times New Roman"/>
                        </a:rPr>
                        <a:t>Recursos  de Balance</a:t>
                      </a:r>
                    </a:p>
                  </a:txBody>
                  <a:tcPr marL="68580" marR="68580" marT="0" marB="0"/>
                </a:tc>
                <a:tc>
                  <a:txBody>
                    <a:bodyPr/>
                    <a:lstStyle/>
                    <a:p>
                      <a:pPr algn="r">
                        <a:lnSpc>
                          <a:spcPct val="115000"/>
                        </a:lnSpc>
                        <a:spcAft>
                          <a:spcPts val="0"/>
                        </a:spcAft>
                      </a:pPr>
                      <a:r>
                        <a:rPr lang="es-CO" sz="1800" kern="1200" dirty="0">
                          <a:solidFill>
                            <a:schemeClr val="dk1"/>
                          </a:solidFill>
                          <a:effectLst/>
                          <a:latin typeface="+mn-lt"/>
                          <a:ea typeface="+mn-ea"/>
                          <a:cs typeface="+mn-cs"/>
                        </a:rPr>
                        <a:t>14.943.389</a:t>
                      </a:r>
                      <a:endParaRPr lang="es-CO"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597507">
                <a:tc>
                  <a:txBody>
                    <a:bodyPr/>
                    <a:lstStyle/>
                    <a:p>
                      <a:pPr algn="just">
                        <a:lnSpc>
                          <a:spcPct val="115000"/>
                        </a:lnSpc>
                        <a:spcAft>
                          <a:spcPts val="0"/>
                        </a:spcAft>
                      </a:pPr>
                      <a:endParaRPr lang="es-CO" sz="1800" dirty="0">
                        <a:effectLst/>
                        <a:latin typeface="Calibri"/>
                        <a:ea typeface="Calibri"/>
                        <a:cs typeface="Times New Roman"/>
                      </a:endParaRPr>
                    </a:p>
                  </a:txBody>
                  <a:tcPr marL="68580" marR="68580" marT="0" marB="0">
                    <a:solidFill>
                      <a:srgbClr val="92D050"/>
                    </a:solidFill>
                  </a:tcPr>
                </a:tc>
                <a:tc>
                  <a:txBody>
                    <a:bodyPr/>
                    <a:lstStyle/>
                    <a:p>
                      <a:pPr algn="just">
                        <a:lnSpc>
                          <a:spcPct val="115000"/>
                        </a:lnSpc>
                        <a:spcAft>
                          <a:spcPts val="0"/>
                        </a:spcAft>
                      </a:pPr>
                      <a:r>
                        <a:rPr lang="es-CO" sz="1800" dirty="0" err="1">
                          <a:effectLst/>
                          <a:latin typeface="Calibri"/>
                          <a:ea typeface="Calibri"/>
                          <a:cs typeface="Times New Roman"/>
                        </a:rPr>
                        <a:t>Talemtus</a:t>
                      </a:r>
                      <a:r>
                        <a:rPr lang="es-CO" sz="1800" dirty="0">
                          <a:effectLst/>
                          <a:latin typeface="Calibri"/>
                          <a:ea typeface="Calibri"/>
                          <a:cs typeface="Times New Roman"/>
                        </a:rPr>
                        <a:t>-Ciclos</a:t>
                      </a:r>
                    </a:p>
                  </a:txBody>
                  <a:tcPr marL="68580" marR="68580" marT="0" marB="0"/>
                </a:tc>
                <a:tc>
                  <a:txBody>
                    <a:bodyPr/>
                    <a:lstStyle/>
                    <a:p>
                      <a:pPr algn="r">
                        <a:lnSpc>
                          <a:spcPct val="115000"/>
                        </a:lnSpc>
                        <a:spcAft>
                          <a:spcPts val="0"/>
                        </a:spcAft>
                      </a:pPr>
                      <a:r>
                        <a:rPr lang="es-CO" sz="1800" dirty="0">
                          <a:effectLst/>
                          <a:latin typeface="Calibri"/>
                          <a:ea typeface="Calibri"/>
                          <a:cs typeface="Times New Roman"/>
                        </a:rPr>
                        <a:t>4,105,000</a:t>
                      </a:r>
                    </a:p>
                  </a:txBody>
                  <a:tcPr marL="68580" marR="68580" marT="0" marB="0"/>
                </a:tc>
                <a:extLst>
                  <a:ext uri="{0D108BD9-81ED-4DB2-BD59-A6C34878D82A}">
                    <a16:rowId xmlns:a16="http://schemas.microsoft.com/office/drawing/2014/main" val="10006"/>
                  </a:ext>
                </a:extLst>
              </a:tr>
              <a:tr h="597507">
                <a:tc>
                  <a:txBody>
                    <a:bodyPr/>
                    <a:lstStyle/>
                    <a:p>
                      <a:pPr algn="just">
                        <a:lnSpc>
                          <a:spcPct val="115000"/>
                        </a:lnSpc>
                        <a:spcAft>
                          <a:spcPts val="0"/>
                        </a:spcAft>
                      </a:pPr>
                      <a:r>
                        <a:rPr lang="es-CO" sz="1800" dirty="0">
                          <a:effectLst/>
                        </a:rPr>
                        <a:t>TOTAL</a:t>
                      </a:r>
                      <a:endParaRPr lang="es-CO" sz="18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s-CO" sz="1800" dirty="0">
                          <a:effectLst/>
                        </a:rPr>
                        <a:t> </a:t>
                      </a:r>
                      <a:endParaRPr lang="es-CO" sz="1800" dirty="0">
                        <a:effectLst/>
                        <a:latin typeface="Calibri"/>
                        <a:ea typeface="Calibri"/>
                        <a:cs typeface="Times New Roman"/>
                      </a:endParaRPr>
                    </a:p>
                  </a:txBody>
                  <a:tcPr marL="68580" marR="68580" marT="0" marB="0"/>
                </a:tc>
                <a:tc>
                  <a:txBody>
                    <a:bodyPr/>
                    <a:lstStyle/>
                    <a:p>
                      <a:pPr algn="r">
                        <a:lnSpc>
                          <a:spcPct val="115000"/>
                        </a:lnSpc>
                        <a:spcAft>
                          <a:spcPts val="0"/>
                        </a:spcAft>
                      </a:pPr>
                      <a:r>
                        <a:rPr lang="es-CO" sz="1800" b="1" u="sng" dirty="0">
                          <a:effectLst/>
                        </a:rPr>
                        <a:t>$198,420,097</a:t>
                      </a:r>
                      <a:endParaRPr lang="es-CO" sz="1800" b="1" u="sng"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bl>
          </a:graphicData>
        </a:graphic>
      </p:graphicFrame>
      <p:sp>
        <p:nvSpPr>
          <p:cNvPr id="10" name="Rectangle 1"/>
          <p:cNvSpPr>
            <a:spLocks noChangeArrowheads="1"/>
          </p:cNvSpPr>
          <p:nvPr/>
        </p:nvSpPr>
        <p:spPr bwMode="auto">
          <a:xfrm>
            <a:off x="3941763" y="2870770"/>
            <a:ext cx="18473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03045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solidFill>
                  <a:schemeClr val="accent6">
                    <a:lumMod val="75000"/>
                  </a:schemeClr>
                </a:solidFill>
              </a:rPr>
              <a:t>Ejecución de egresos </a:t>
            </a: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4163531797"/>
              </p:ext>
            </p:extLst>
          </p:nvPr>
        </p:nvGraphicFramePr>
        <p:xfrm>
          <a:off x="1336431" y="1825625"/>
          <a:ext cx="8944708" cy="4921530"/>
        </p:xfrm>
        <a:graphic>
          <a:graphicData uri="http://schemas.openxmlformats.org/drawingml/2006/table">
            <a:tbl>
              <a:tblPr>
                <a:tableStyleId>{5C22544A-7EE6-4342-B048-85BDC9FD1C3A}</a:tableStyleId>
              </a:tblPr>
              <a:tblGrid>
                <a:gridCol w="1048793">
                  <a:extLst>
                    <a:ext uri="{9D8B030D-6E8A-4147-A177-3AD203B41FA5}">
                      <a16:colId xmlns:a16="http://schemas.microsoft.com/office/drawing/2014/main" val="20000"/>
                    </a:ext>
                  </a:extLst>
                </a:gridCol>
                <a:gridCol w="5708431">
                  <a:extLst>
                    <a:ext uri="{9D8B030D-6E8A-4147-A177-3AD203B41FA5}">
                      <a16:colId xmlns:a16="http://schemas.microsoft.com/office/drawing/2014/main" val="20001"/>
                    </a:ext>
                  </a:extLst>
                </a:gridCol>
                <a:gridCol w="2187484">
                  <a:extLst>
                    <a:ext uri="{9D8B030D-6E8A-4147-A177-3AD203B41FA5}">
                      <a16:colId xmlns:a16="http://schemas.microsoft.com/office/drawing/2014/main" val="20002"/>
                    </a:ext>
                  </a:extLst>
                </a:gridCol>
              </a:tblGrid>
              <a:tr h="220648">
                <a:tc>
                  <a:txBody>
                    <a:bodyPr/>
                    <a:lstStyle/>
                    <a:p>
                      <a:pPr algn="l" fontAlgn="b"/>
                      <a:endParaRPr lang="es-CO" sz="1400" b="0" i="0" u="none" strike="noStrike" dirty="0">
                        <a:solidFill>
                          <a:srgbClr val="000000"/>
                        </a:solidFill>
                        <a:effectLst/>
                        <a:latin typeface="Calibri"/>
                      </a:endParaRPr>
                    </a:p>
                  </a:txBody>
                  <a:tcPr marL="9278" marR="9278" marT="9278" marB="0" anchor="b">
                    <a:solidFill>
                      <a:srgbClr val="92D050"/>
                    </a:solidFill>
                  </a:tcPr>
                </a:tc>
                <a:tc>
                  <a:txBody>
                    <a:bodyPr/>
                    <a:lstStyle/>
                    <a:p>
                      <a:pPr algn="l" fontAlgn="b"/>
                      <a:endParaRPr lang="es-CO" sz="1400" b="0" i="0" u="none" strike="noStrike" dirty="0">
                        <a:solidFill>
                          <a:srgbClr val="000000"/>
                        </a:solidFill>
                        <a:effectLst/>
                        <a:latin typeface="Calibri"/>
                      </a:endParaRPr>
                    </a:p>
                  </a:txBody>
                  <a:tcPr marL="9278" marR="9278" marT="9278" marB="0" anchor="b">
                    <a:solidFill>
                      <a:srgbClr val="92D050"/>
                    </a:solidFill>
                  </a:tcPr>
                </a:tc>
                <a:tc>
                  <a:txBody>
                    <a:bodyPr/>
                    <a:lstStyle/>
                    <a:p>
                      <a:pPr algn="l" fontAlgn="b"/>
                      <a:endParaRPr lang="es-CO" sz="1400" b="0" i="0" u="none" strike="noStrike" dirty="0">
                        <a:solidFill>
                          <a:srgbClr val="000000"/>
                        </a:solidFill>
                        <a:effectLst/>
                        <a:latin typeface="Calibri"/>
                      </a:endParaRPr>
                    </a:p>
                  </a:txBody>
                  <a:tcPr marL="9278" marR="9278" marT="9278" marB="0" anchor="b">
                    <a:solidFill>
                      <a:srgbClr val="92D050"/>
                    </a:solidFill>
                  </a:tcPr>
                </a:tc>
                <a:extLst>
                  <a:ext uri="{0D108BD9-81ED-4DB2-BD59-A6C34878D82A}">
                    <a16:rowId xmlns:a16="http://schemas.microsoft.com/office/drawing/2014/main" val="10000"/>
                  </a:ext>
                </a:extLst>
              </a:tr>
              <a:tr h="266896">
                <a:tc>
                  <a:txBody>
                    <a:bodyPr/>
                    <a:lstStyle/>
                    <a:p>
                      <a:pPr algn="l" fontAlgn="b"/>
                      <a:r>
                        <a:rPr lang="es-CO" sz="1600" b="0" i="0" u="none" strike="noStrike" dirty="0">
                          <a:effectLst/>
                          <a:latin typeface="Arial"/>
                        </a:rPr>
                        <a:t>2.1.1.2</a:t>
                      </a:r>
                    </a:p>
                  </a:txBody>
                  <a:tcPr marL="0" marR="0" marT="0" marB="0" anchor="b"/>
                </a:tc>
                <a:tc>
                  <a:txBody>
                    <a:bodyPr/>
                    <a:lstStyle/>
                    <a:p>
                      <a:pPr algn="l" fontAlgn="b"/>
                      <a:r>
                        <a:rPr lang="es-CO" sz="1600" b="0" i="0" u="none" strike="noStrike" dirty="0">
                          <a:effectLst/>
                          <a:latin typeface="Arial"/>
                        </a:rPr>
                        <a:t>HONORARIOS</a:t>
                      </a:r>
                    </a:p>
                  </a:txBody>
                  <a:tcPr marL="0" marR="0" marT="0" marB="0" anchor="b"/>
                </a:tc>
                <a:tc>
                  <a:txBody>
                    <a:bodyPr/>
                    <a:lstStyle/>
                    <a:p>
                      <a:pPr algn="r" fontAlgn="b"/>
                      <a:r>
                        <a:rPr lang="es-CO" sz="1600" b="0" i="0" u="none" strike="noStrike">
                          <a:effectLst/>
                          <a:latin typeface="Calibri"/>
                        </a:rPr>
                        <a:t>14.400.000 </a:t>
                      </a:r>
                    </a:p>
                  </a:txBody>
                  <a:tcPr marL="0" marR="0" marT="0" marB="0" anchor="b"/>
                </a:tc>
                <a:extLst>
                  <a:ext uri="{0D108BD9-81ED-4DB2-BD59-A6C34878D82A}">
                    <a16:rowId xmlns:a16="http://schemas.microsoft.com/office/drawing/2014/main" val="10001"/>
                  </a:ext>
                </a:extLst>
              </a:tr>
              <a:tr h="220648">
                <a:tc>
                  <a:txBody>
                    <a:bodyPr/>
                    <a:lstStyle/>
                    <a:p>
                      <a:pPr algn="l" fontAlgn="b"/>
                      <a:r>
                        <a:rPr lang="es-CO" sz="1600" b="0" i="0" u="none" strike="noStrike">
                          <a:effectLst/>
                          <a:latin typeface="Arial"/>
                        </a:rPr>
                        <a:t>2.1.1.3</a:t>
                      </a:r>
                    </a:p>
                  </a:txBody>
                  <a:tcPr marL="0" marR="0" marT="0" marB="0" anchor="b"/>
                </a:tc>
                <a:tc>
                  <a:txBody>
                    <a:bodyPr/>
                    <a:lstStyle/>
                    <a:p>
                      <a:pPr algn="l" fontAlgn="b"/>
                      <a:r>
                        <a:rPr lang="es-CO" sz="1600" b="0" i="0" u="none" strike="noStrike" dirty="0">
                          <a:effectLst/>
                          <a:latin typeface="Arial"/>
                        </a:rPr>
                        <a:t>REMUNERACION SERVICIOS TECNICOS</a:t>
                      </a:r>
                    </a:p>
                  </a:txBody>
                  <a:tcPr marL="0" marR="0" marT="0" marB="0" anchor="b"/>
                </a:tc>
                <a:tc>
                  <a:txBody>
                    <a:bodyPr/>
                    <a:lstStyle/>
                    <a:p>
                      <a:pPr algn="r" fontAlgn="b"/>
                      <a:r>
                        <a:rPr lang="es-CO" sz="1600" b="0" i="0" u="none" strike="noStrike">
                          <a:effectLst/>
                          <a:latin typeface="Calibri"/>
                        </a:rPr>
                        <a:t>4.055.100 </a:t>
                      </a:r>
                    </a:p>
                  </a:txBody>
                  <a:tcPr marL="0" marR="0" marT="0" marB="0" anchor="b"/>
                </a:tc>
                <a:extLst>
                  <a:ext uri="{0D108BD9-81ED-4DB2-BD59-A6C34878D82A}">
                    <a16:rowId xmlns:a16="http://schemas.microsoft.com/office/drawing/2014/main" val="10002"/>
                  </a:ext>
                </a:extLst>
              </a:tr>
              <a:tr h="290692">
                <a:tc>
                  <a:txBody>
                    <a:bodyPr/>
                    <a:lstStyle/>
                    <a:p>
                      <a:pPr algn="l" fontAlgn="b"/>
                      <a:r>
                        <a:rPr lang="es-CO" sz="1600" b="0" i="0" u="none" strike="noStrike">
                          <a:effectLst/>
                          <a:latin typeface="Arial"/>
                        </a:rPr>
                        <a:t>2.2.1.1</a:t>
                      </a:r>
                    </a:p>
                  </a:txBody>
                  <a:tcPr marL="0" marR="0" marT="0" marB="0" anchor="b"/>
                </a:tc>
                <a:tc>
                  <a:txBody>
                    <a:bodyPr/>
                    <a:lstStyle/>
                    <a:p>
                      <a:pPr algn="l" fontAlgn="b"/>
                      <a:r>
                        <a:rPr lang="es-CO" sz="1600" b="0" i="0" u="none" strike="noStrike" dirty="0">
                          <a:effectLst/>
                          <a:latin typeface="Arial"/>
                        </a:rPr>
                        <a:t>COMPRA DE EQUIPO</a:t>
                      </a:r>
                    </a:p>
                  </a:txBody>
                  <a:tcPr marL="0" marR="0" marT="0" marB="0" anchor="b"/>
                </a:tc>
                <a:tc>
                  <a:txBody>
                    <a:bodyPr/>
                    <a:lstStyle/>
                    <a:p>
                      <a:pPr algn="r" fontAlgn="b"/>
                      <a:r>
                        <a:rPr lang="es-CO" sz="1600" b="0" i="0" u="none" strike="noStrike">
                          <a:effectLst/>
                          <a:latin typeface="Calibri"/>
                        </a:rPr>
                        <a:t>9.345.062 </a:t>
                      </a:r>
                    </a:p>
                  </a:txBody>
                  <a:tcPr marL="0" marR="0" marT="0" marB="0" anchor="b"/>
                </a:tc>
                <a:extLst>
                  <a:ext uri="{0D108BD9-81ED-4DB2-BD59-A6C34878D82A}">
                    <a16:rowId xmlns:a16="http://schemas.microsoft.com/office/drawing/2014/main" val="10003"/>
                  </a:ext>
                </a:extLst>
              </a:tr>
              <a:tr h="266896">
                <a:tc>
                  <a:txBody>
                    <a:bodyPr/>
                    <a:lstStyle/>
                    <a:p>
                      <a:pPr algn="l" fontAlgn="b"/>
                      <a:r>
                        <a:rPr lang="es-CO" sz="1600" b="0" i="0" u="none" strike="noStrike">
                          <a:effectLst/>
                          <a:latin typeface="Arial"/>
                        </a:rPr>
                        <a:t>2.2.1.2</a:t>
                      </a:r>
                    </a:p>
                  </a:txBody>
                  <a:tcPr marL="0" marR="0" marT="0" marB="0" anchor="b"/>
                </a:tc>
                <a:tc>
                  <a:txBody>
                    <a:bodyPr/>
                    <a:lstStyle/>
                    <a:p>
                      <a:pPr algn="l" fontAlgn="b"/>
                      <a:r>
                        <a:rPr lang="es-CO" sz="1600" b="0" i="0" u="none" strike="noStrike" dirty="0">
                          <a:effectLst/>
                          <a:latin typeface="Arial"/>
                        </a:rPr>
                        <a:t>MATERIALES Y SUMINISTROS</a:t>
                      </a:r>
                    </a:p>
                  </a:txBody>
                  <a:tcPr marL="0" marR="0" marT="0" marB="0" anchor="b"/>
                </a:tc>
                <a:tc>
                  <a:txBody>
                    <a:bodyPr/>
                    <a:lstStyle/>
                    <a:p>
                      <a:pPr algn="r" fontAlgn="b"/>
                      <a:r>
                        <a:rPr lang="es-CO" sz="1600" b="0" i="0" u="none" strike="noStrike">
                          <a:effectLst/>
                          <a:latin typeface="Calibri"/>
                        </a:rPr>
                        <a:t>47.728.981 </a:t>
                      </a:r>
                    </a:p>
                  </a:txBody>
                  <a:tcPr marL="0" marR="0" marT="0" marB="0" anchor="b"/>
                </a:tc>
                <a:extLst>
                  <a:ext uri="{0D108BD9-81ED-4DB2-BD59-A6C34878D82A}">
                    <a16:rowId xmlns:a16="http://schemas.microsoft.com/office/drawing/2014/main" val="10004"/>
                  </a:ext>
                </a:extLst>
              </a:tr>
              <a:tr h="266896">
                <a:tc>
                  <a:txBody>
                    <a:bodyPr/>
                    <a:lstStyle/>
                    <a:p>
                      <a:pPr algn="l" fontAlgn="b"/>
                      <a:r>
                        <a:rPr lang="es-CO" sz="1600" b="0" i="0" u="none" strike="noStrike">
                          <a:effectLst/>
                          <a:latin typeface="Arial"/>
                        </a:rPr>
                        <a:t>2.2.1.3</a:t>
                      </a:r>
                    </a:p>
                  </a:txBody>
                  <a:tcPr marL="0" marR="0" marT="0" marB="0" anchor="b"/>
                </a:tc>
                <a:tc>
                  <a:txBody>
                    <a:bodyPr/>
                    <a:lstStyle/>
                    <a:p>
                      <a:pPr algn="l" fontAlgn="b"/>
                      <a:r>
                        <a:rPr lang="es-CO" sz="1600" b="0" i="0" u="none" strike="noStrike" dirty="0">
                          <a:effectLst/>
                          <a:latin typeface="Arial"/>
                        </a:rPr>
                        <a:t>MANTENIMIENTO DE INFRAESTRUCTURA</a:t>
                      </a:r>
                    </a:p>
                  </a:txBody>
                  <a:tcPr marL="0" marR="0" marT="0" marB="0" anchor="b"/>
                </a:tc>
                <a:tc>
                  <a:txBody>
                    <a:bodyPr/>
                    <a:lstStyle/>
                    <a:p>
                      <a:pPr algn="r" fontAlgn="b"/>
                      <a:r>
                        <a:rPr lang="es-CO" sz="1600" b="0" i="0" u="none" strike="noStrike">
                          <a:effectLst/>
                          <a:latin typeface="Calibri"/>
                        </a:rPr>
                        <a:t>43.642.500 </a:t>
                      </a:r>
                    </a:p>
                  </a:txBody>
                  <a:tcPr marL="0" marR="0" marT="0" marB="0" anchor="b"/>
                </a:tc>
                <a:extLst>
                  <a:ext uri="{0D108BD9-81ED-4DB2-BD59-A6C34878D82A}">
                    <a16:rowId xmlns:a16="http://schemas.microsoft.com/office/drawing/2014/main" val="10005"/>
                  </a:ext>
                </a:extLst>
              </a:tr>
              <a:tr h="266896">
                <a:tc>
                  <a:txBody>
                    <a:bodyPr/>
                    <a:lstStyle/>
                    <a:p>
                      <a:pPr algn="l" fontAlgn="b"/>
                      <a:r>
                        <a:rPr lang="es-CO" sz="1600" b="0" i="0" u="none" strike="noStrike">
                          <a:effectLst/>
                          <a:latin typeface="Arial"/>
                        </a:rPr>
                        <a:t>2.2.1.4</a:t>
                      </a:r>
                    </a:p>
                  </a:txBody>
                  <a:tcPr marL="0" marR="0" marT="0" marB="0" anchor="b"/>
                </a:tc>
                <a:tc>
                  <a:txBody>
                    <a:bodyPr/>
                    <a:lstStyle/>
                    <a:p>
                      <a:pPr algn="l" fontAlgn="b"/>
                      <a:r>
                        <a:rPr lang="es-CO" sz="1600" b="0" i="0" u="none" strike="noStrike" dirty="0">
                          <a:effectLst/>
                          <a:latin typeface="Arial"/>
                        </a:rPr>
                        <a:t>MANTENIMIENTO DE MOBILIARIO</a:t>
                      </a:r>
                    </a:p>
                  </a:txBody>
                  <a:tcPr marL="0" marR="0" marT="0" marB="0" anchor="b"/>
                </a:tc>
                <a:tc>
                  <a:txBody>
                    <a:bodyPr/>
                    <a:lstStyle/>
                    <a:p>
                      <a:pPr algn="r" fontAlgn="b"/>
                      <a:r>
                        <a:rPr lang="es-CO" sz="1600" b="0" i="0" u="none" strike="noStrike">
                          <a:effectLst/>
                          <a:latin typeface="Calibri"/>
                        </a:rPr>
                        <a:t>926.000 </a:t>
                      </a:r>
                    </a:p>
                  </a:txBody>
                  <a:tcPr marL="0" marR="0" marT="0" marB="0" anchor="b"/>
                </a:tc>
                <a:extLst>
                  <a:ext uri="{0D108BD9-81ED-4DB2-BD59-A6C34878D82A}">
                    <a16:rowId xmlns:a16="http://schemas.microsoft.com/office/drawing/2014/main" val="10006"/>
                  </a:ext>
                </a:extLst>
              </a:tr>
              <a:tr h="645770">
                <a:tc>
                  <a:txBody>
                    <a:bodyPr/>
                    <a:lstStyle/>
                    <a:p>
                      <a:pPr algn="l" fontAlgn="b"/>
                      <a:r>
                        <a:rPr lang="es-CO" sz="1600" b="0" i="0" u="none" strike="noStrike">
                          <a:effectLst/>
                          <a:latin typeface="Arial"/>
                        </a:rPr>
                        <a:t>2.2.1.5</a:t>
                      </a:r>
                    </a:p>
                  </a:txBody>
                  <a:tcPr marL="0" marR="0" marT="0" marB="0" anchor="b"/>
                </a:tc>
                <a:tc>
                  <a:txBody>
                    <a:bodyPr/>
                    <a:lstStyle/>
                    <a:p>
                      <a:pPr algn="l" fontAlgn="b"/>
                      <a:r>
                        <a:rPr lang="es-CO" sz="1600" b="0" i="0" u="none" strike="noStrike" dirty="0">
                          <a:effectLst/>
                          <a:latin typeface="Arial"/>
                        </a:rPr>
                        <a:t>SERVICIOS PUBLICOS</a:t>
                      </a:r>
                    </a:p>
                  </a:txBody>
                  <a:tcPr marL="0" marR="0" marT="0" marB="0" anchor="b"/>
                </a:tc>
                <a:tc>
                  <a:txBody>
                    <a:bodyPr/>
                    <a:lstStyle/>
                    <a:p>
                      <a:pPr algn="r" fontAlgn="b"/>
                      <a:r>
                        <a:rPr lang="es-CO" sz="1600" b="0" i="0" u="none" strike="noStrike">
                          <a:effectLst/>
                          <a:latin typeface="Calibri"/>
                        </a:rPr>
                        <a:t>773.135 </a:t>
                      </a:r>
                    </a:p>
                  </a:txBody>
                  <a:tcPr marL="0" marR="0" marT="0" marB="0" anchor="b"/>
                </a:tc>
                <a:extLst>
                  <a:ext uri="{0D108BD9-81ED-4DB2-BD59-A6C34878D82A}">
                    <a16:rowId xmlns:a16="http://schemas.microsoft.com/office/drawing/2014/main" val="10007"/>
                  </a:ext>
                </a:extLst>
              </a:tr>
              <a:tr h="433209">
                <a:tc>
                  <a:txBody>
                    <a:bodyPr/>
                    <a:lstStyle/>
                    <a:p>
                      <a:pPr algn="l" fontAlgn="b"/>
                      <a:r>
                        <a:rPr lang="es-CO" sz="1600" b="0" i="0" u="none" strike="noStrike">
                          <a:effectLst/>
                          <a:latin typeface="Arial"/>
                        </a:rPr>
                        <a:t>2.2.1.7</a:t>
                      </a:r>
                    </a:p>
                  </a:txBody>
                  <a:tcPr marL="0" marR="0" marT="0" marB="0" anchor="b"/>
                </a:tc>
                <a:tc>
                  <a:txBody>
                    <a:bodyPr/>
                    <a:lstStyle/>
                    <a:p>
                      <a:pPr algn="l" fontAlgn="b"/>
                      <a:r>
                        <a:rPr lang="es-CO" sz="1600" b="0" i="0" u="none" strike="noStrike" dirty="0">
                          <a:effectLst/>
                          <a:latin typeface="Arial"/>
                        </a:rPr>
                        <a:t>IMPRESOSY PUBLICACIONES</a:t>
                      </a:r>
                    </a:p>
                  </a:txBody>
                  <a:tcPr marL="0" marR="0" marT="0" marB="0" anchor="b"/>
                </a:tc>
                <a:tc>
                  <a:txBody>
                    <a:bodyPr/>
                    <a:lstStyle/>
                    <a:p>
                      <a:pPr algn="r" fontAlgn="b"/>
                      <a:r>
                        <a:rPr lang="es-CO" sz="1600" b="0" i="0" u="none" strike="noStrike">
                          <a:effectLst/>
                          <a:latin typeface="Calibri"/>
                        </a:rPr>
                        <a:t>6.805.590 </a:t>
                      </a:r>
                    </a:p>
                  </a:txBody>
                  <a:tcPr marL="0" marR="0" marT="0" marB="0" anchor="b"/>
                </a:tc>
                <a:extLst>
                  <a:ext uri="{0D108BD9-81ED-4DB2-BD59-A6C34878D82A}">
                    <a16:rowId xmlns:a16="http://schemas.microsoft.com/office/drawing/2014/main" val="10008"/>
                  </a:ext>
                </a:extLst>
              </a:tr>
              <a:tr h="220648">
                <a:tc>
                  <a:txBody>
                    <a:bodyPr/>
                    <a:lstStyle/>
                    <a:p>
                      <a:pPr algn="l" fontAlgn="b"/>
                      <a:r>
                        <a:rPr lang="es-CO" sz="1600" b="0" i="0" u="none" strike="noStrike">
                          <a:effectLst/>
                          <a:latin typeface="Arial"/>
                        </a:rPr>
                        <a:t>2.2.1.8</a:t>
                      </a:r>
                    </a:p>
                  </a:txBody>
                  <a:tcPr marL="0" marR="0" marT="0" marB="0" anchor="b"/>
                </a:tc>
                <a:tc>
                  <a:txBody>
                    <a:bodyPr/>
                    <a:lstStyle/>
                    <a:p>
                      <a:pPr algn="l" fontAlgn="b"/>
                      <a:r>
                        <a:rPr lang="es-CO" sz="1600" b="0" i="0" u="none" strike="noStrike" dirty="0">
                          <a:effectLst/>
                          <a:latin typeface="Arial"/>
                        </a:rPr>
                        <a:t>COMUNICACIONES Y TRANSPORTE</a:t>
                      </a:r>
                    </a:p>
                  </a:txBody>
                  <a:tcPr marL="0" marR="0" marT="0" marB="0" anchor="b"/>
                </a:tc>
                <a:tc>
                  <a:txBody>
                    <a:bodyPr/>
                    <a:lstStyle/>
                    <a:p>
                      <a:pPr algn="r" fontAlgn="b"/>
                      <a:r>
                        <a:rPr lang="es-CO" sz="1600" b="0" i="0" u="none" strike="noStrike">
                          <a:effectLst/>
                          <a:latin typeface="Calibri"/>
                        </a:rPr>
                        <a:t>10.141.410 </a:t>
                      </a:r>
                    </a:p>
                  </a:txBody>
                  <a:tcPr marL="0" marR="0" marT="0" marB="0" anchor="b"/>
                </a:tc>
                <a:extLst>
                  <a:ext uri="{0D108BD9-81ED-4DB2-BD59-A6C34878D82A}">
                    <a16:rowId xmlns:a16="http://schemas.microsoft.com/office/drawing/2014/main" val="10009"/>
                  </a:ext>
                </a:extLst>
              </a:tr>
              <a:tr h="266896">
                <a:tc>
                  <a:txBody>
                    <a:bodyPr/>
                    <a:lstStyle/>
                    <a:p>
                      <a:pPr algn="l" fontAlgn="b"/>
                      <a:r>
                        <a:rPr lang="es-CO" sz="1600" b="0" i="0" u="none" strike="noStrike">
                          <a:effectLst/>
                          <a:latin typeface="Arial"/>
                        </a:rPr>
                        <a:t>2.2.1.10</a:t>
                      </a:r>
                    </a:p>
                  </a:txBody>
                  <a:tcPr marL="0" marR="0" marT="0" marB="0" anchor="b"/>
                </a:tc>
                <a:tc>
                  <a:txBody>
                    <a:bodyPr/>
                    <a:lstStyle/>
                    <a:p>
                      <a:pPr algn="l" fontAlgn="b"/>
                      <a:r>
                        <a:rPr lang="es-CO" sz="1600" b="0" i="0" u="none" strike="noStrike" dirty="0">
                          <a:effectLst/>
                          <a:latin typeface="Arial"/>
                        </a:rPr>
                        <a:t>IMPUESTOS</a:t>
                      </a:r>
                    </a:p>
                  </a:txBody>
                  <a:tcPr marL="0" marR="0" marT="0" marB="0" anchor="b"/>
                </a:tc>
                <a:tc>
                  <a:txBody>
                    <a:bodyPr/>
                    <a:lstStyle/>
                    <a:p>
                      <a:pPr algn="r" fontAlgn="b"/>
                      <a:r>
                        <a:rPr lang="es-CO" sz="1600" b="0" i="0" u="none" strike="noStrike">
                          <a:effectLst/>
                          <a:latin typeface="Calibri"/>
                        </a:rPr>
                        <a:t>452.465 </a:t>
                      </a:r>
                    </a:p>
                  </a:txBody>
                  <a:tcPr marL="0" marR="0" marT="0" marB="0" anchor="b"/>
                </a:tc>
                <a:extLst>
                  <a:ext uri="{0D108BD9-81ED-4DB2-BD59-A6C34878D82A}">
                    <a16:rowId xmlns:a16="http://schemas.microsoft.com/office/drawing/2014/main" val="10010"/>
                  </a:ext>
                </a:extLst>
              </a:tr>
              <a:tr h="132278">
                <a:tc>
                  <a:txBody>
                    <a:bodyPr/>
                    <a:lstStyle/>
                    <a:p>
                      <a:pPr algn="l" fontAlgn="b"/>
                      <a:r>
                        <a:rPr lang="es-CO" sz="1600" b="0" i="0" u="none" strike="noStrike">
                          <a:effectLst/>
                          <a:latin typeface="Arial"/>
                        </a:rPr>
                        <a:t>2.2.1.11</a:t>
                      </a:r>
                    </a:p>
                  </a:txBody>
                  <a:tcPr marL="0" marR="0" marT="0" marB="0" anchor="b"/>
                </a:tc>
                <a:tc>
                  <a:txBody>
                    <a:bodyPr/>
                    <a:lstStyle/>
                    <a:p>
                      <a:pPr algn="l" fontAlgn="b"/>
                      <a:r>
                        <a:rPr lang="es-CO" sz="1600" b="0" i="0" u="none" strike="noStrike" dirty="0">
                          <a:effectLst/>
                          <a:latin typeface="Arial"/>
                        </a:rPr>
                        <a:t>PARTICIPACION EN ACTIVIDADES DEPORTIVAS, CIENTIFICAS Y CULTURALES. SALIDAS PEDAGOGICAS</a:t>
                      </a:r>
                    </a:p>
                  </a:txBody>
                  <a:tcPr marL="0" marR="0" marT="0" marB="0" anchor="b"/>
                </a:tc>
                <a:tc>
                  <a:txBody>
                    <a:bodyPr/>
                    <a:lstStyle/>
                    <a:p>
                      <a:pPr algn="r" fontAlgn="b"/>
                      <a:r>
                        <a:rPr lang="es-CO" sz="1600" b="0" i="0" u="none" strike="noStrike" dirty="0">
                          <a:effectLst/>
                          <a:latin typeface="Calibri"/>
                        </a:rPr>
                        <a:t>1.196.570 </a:t>
                      </a:r>
                    </a:p>
                  </a:txBody>
                  <a:tcPr marL="0" marR="0" marT="0" marB="0" anchor="b"/>
                </a:tc>
                <a:extLst>
                  <a:ext uri="{0D108BD9-81ED-4DB2-BD59-A6C34878D82A}">
                    <a16:rowId xmlns:a16="http://schemas.microsoft.com/office/drawing/2014/main" val="10011"/>
                  </a:ext>
                </a:extLst>
              </a:tr>
              <a:tr h="523929">
                <a:tc>
                  <a:txBody>
                    <a:bodyPr/>
                    <a:lstStyle/>
                    <a:p>
                      <a:pPr algn="l" fontAlgn="b"/>
                      <a:endParaRPr lang="es-CO" sz="1600" b="0" i="0" u="none" strike="noStrike" dirty="0">
                        <a:solidFill>
                          <a:srgbClr val="000000"/>
                        </a:solidFill>
                        <a:effectLst/>
                        <a:latin typeface="Calibri"/>
                      </a:endParaRPr>
                    </a:p>
                  </a:txBody>
                  <a:tcPr marL="9278" marR="9278" marT="9278" marB="0" anchor="b">
                    <a:solidFill>
                      <a:srgbClr val="92D050"/>
                    </a:solidFill>
                  </a:tcPr>
                </a:tc>
                <a:tc>
                  <a:txBody>
                    <a:bodyPr/>
                    <a:lstStyle/>
                    <a:p>
                      <a:pPr algn="l" fontAlgn="ctr"/>
                      <a:endParaRPr lang="es-CO" sz="1600" b="0" i="0" u="none" strike="noStrike" dirty="0">
                        <a:solidFill>
                          <a:srgbClr val="000000"/>
                        </a:solidFill>
                        <a:effectLst/>
                        <a:latin typeface="Arial"/>
                      </a:endParaRPr>
                    </a:p>
                  </a:txBody>
                  <a:tcPr marL="9278" marR="9278" marT="9278" marB="0" anchor="ctr">
                    <a:solidFill>
                      <a:srgbClr val="92D050"/>
                    </a:solidFill>
                  </a:tcPr>
                </a:tc>
                <a:tc>
                  <a:txBody>
                    <a:bodyPr/>
                    <a:lstStyle/>
                    <a:p>
                      <a:pPr algn="r" fontAlgn="b"/>
                      <a:r>
                        <a:rPr lang="es-CO" sz="1600" b="0" i="0" u="none" strike="noStrike" dirty="0">
                          <a:effectLst/>
                          <a:latin typeface="Arial"/>
                        </a:rPr>
                        <a:t>139.466.813 </a:t>
                      </a:r>
                    </a:p>
                  </a:txBody>
                  <a:tcPr marL="0" marR="0" marT="0" marB="0" anchor="b">
                    <a:solidFill>
                      <a:srgbClr val="92D050"/>
                    </a:solidFill>
                  </a:tcPr>
                </a:tc>
                <a:extLst>
                  <a:ext uri="{0D108BD9-81ED-4DB2-BD59-A6C34878D82A}">
                    <a16:rowId xmlns:a16="http://schemas.microsoft.com/office/drawing/2014/main" val="10012"/>
                  </a:ext>
                </a:extLst>
              </a:tr>
              <a:tr h="93784">
                <a:tc>
                  <a:txBody>
                    <a:bodyPr/>
                    <a:lstStyle/>
                    <a:p>
                      <a:pPr algn="l" fontAlgn="b"/>
                      <a:endParaRPr lang="es-CO" sz="1600" b="0" i="0" u="none" strike="noStrike">
                        <a:solidFill>
                          <a:srgbClr val="000000"/>
                        </a:solidFill>
                        <a:effectLst/>
                        <a:latin typeface="Calibri"/>
                      </a:endParaRPr>
                    </a:p>
                  </a:txBody>
                  <a:tcPr marL="9278" marR="9278" marT="9278" marB="0" anchor="b">
                    <a:solidFill>
                      <a:srgbClr val="92D050"/>
                    </a:solidFill>
                  </a:tcPr>
                </a:tc>
                <a:tc>
                  <a:txBody>
                    <a:bodyPr/>
                    <a:lstStyle/>
                    <a:p>
                      <a:pPr algn="l" fontAlgn="b"/>
                      <a:r>
                        <a:rPr lang="es-CO" sz="1600" b="0" i="0" u="none" strike="noStrike" dirty="0">
                          <a:solidFill>
                            <a:srgbClr val="000000"/>
                          </a:solidFill>
                          <a:effectLst/>
                          <a:latin typeface="Calibri"/>
                        </a:rPr>
                        <a:t>Recursos del balance  2020 antes de </a:t>
                      </a:r>
                      <a:r>
                        <a:rPr lang="es-CO" sz="1600" b="0" i="0" u="none" strike="noStrike" dirty="0" err="1">
                          <a:solidFill>
                            <a:srgbClr val="000000"/>
                          </a:solidFill>
                          <a:effectLst/>
                          <a:latin typeface="Calibri"/>
                        </a:rPr>
                        <a:t>cxp</a:t>
                      </a:r>
                      <a:endParaRPr lang="es-CO" sz="1600" b="0" i="0" u="none" strike="noStrike" dirty="0">
                        <a:solidFill>
                          <a:srgbClr val="000000"/>
                        </a:solidFill>
                        <a:effectLst/>
                        <a:latin typeface="Calibri"/>
                      </a:endParaRPr>
                    </a:p>
                  </a:txBody>
                  <a:tcPr marL="9278" marR="9278" marT="9278" marB="0" anchor="b">
                    <a:solidFill>
                      <a:srgbClr val="92D050"/>
                    </a:solidFill>
                  </a:tcPr>
                </a:tc>
                <a:tc>
                  <a:txBody>
                    <a:bodyPr/>
                    <a:lstStyle/>
                    <a:p>
                      <a:pPr algn="l" fontAlgn="b"/>
                      <a:r>
                        <a:rPr lang="es-CO" sz="1600" b="0" i="0" u="none" strike="noStrike" dirty="0">
                          <a:solidFill>
                            <a:srgbClr val="000000"/>
                          </a:solidFill>
                          <a:effectLst/>
                          <a:latin typeface="Calibri"/>
                        </a:rPr>
                        <a:t>58,953,284</a:t>
                      </a:r>
                    </a:p>
                  </a:txBody>
                  <a:tcPr marL="9278" marR="9278" marT="9278" marB="0" anchor="b">
                    <a:solidFill>
                      <a:srgbClr val="92D050"/>
                    </a:solidFill>
                  </a:tcPr>
                </a:tc>
                <a:extLst>
                  <a:ext uri="{0D108BD9-81ED-4DB2-BD59-A6C34878D82A}">
                    <a16:rowId xmlns:a16="http://schemas.microsoft.com/office/drawing/2014/main" val="10013"/>
                  </a:ext>
                </a:extLst>
              </a:tr>
              <a:tr h="242334">
                <a:tc>
                  <a:txBody>
                    <a:bodyPr/>
                    <a:lstStyle/>
                    <a:p>
                      <a:pPr algn="l" fontAlgn="b"/>
                      <a:endParaRPr lang="es-CO" sz="1400" b="0" i="0" u="none" strike="noStrike">
                        <a:solidFill>
                          <a:srgbClr val="000000"/>
                        </a:solidFill>
                        <a:effectLst/>
                        <a:latin typeface="Calibri"/>
                      </a:endParaRPr>
                    </a:p>
                  </a:txBody>
                  <a:tcPr marL="9278" marR="9278" marT="9278" marB="0" anchor="b">
                    <a:solidFill>
                      <a:srgbClr val="92D050"/>
                    </a:solidFill>
                  </a:tcPr>
                </a:tc>
                <a:tc>
                  <a:txBody>
                    <a:bodyPr/>
                    <a:lstStyle/>
                    <a:p>
                      <a:pPr algn="l" fontAlgn="ctr"/>
                      <a:r>
                        <a:rPr lang="es-CO" sz="1400" b="0" i="0" u="none" strike="noStrike" dirty="0">
                          <a:solidFill>
                            <a:srgbClr val="000000"/>
                          </a:solidFill>
                          <a:effectLst/>
                          <a:latin typeface="Arial"/>
                        </a:rPr>
                        <a:t>CXP</a:t>
                      </a:r>
                      <a:r>
                        <a:rPr lang="es-CO" sz="1400" b="0" i="0" u="none" strike="noStrike" baseline="0" dirty="0">
                          <a:solidFill>
                            <a:srgbClr val="000000"/>
                          </a:solidFill>
                          <a:effectLst/>
                          <a:latin typeface="Arial"/>
                        </a:rPr>
                        <a:t> estampillas mes dic. Y </a:t>
                      </a:r>
                      <a:r>
                        <a:rPr lang="es-CO" sz="1400" b="0" i="0" u="none" strike="noStrike" baseline="0" dirty="0" err="1">
                          <a:solidFill>
                            <a:srgbClr val="000000"/>
                          </a:solidFill>
                          <a:effectLst/>
                          <a:latin typeface="Arial"/>
                        </a:rPr>
                        <a:t>dian</a:t>
                      </a:r>
                      <a:r>
                        <a:rPr lang="es-CO" sz="1400" b="0" i="0" u="none" strike="noStrike" baseline="0" dirty="0">
                          <a:solidFill>
                            <a:srgbClr val="000000"/>
                          </a:solidFill>
                          <a:effectLst/>
                          <a:latin typeface="Arial"/>
                        </a:rPr>
                        <a:t> (.$ 6,445,070)- </a:t>
                      </a:r>
                      <a:endParaRPr lang="es-CO" sz="1400" b="0" i="0" u="none" strike="noStrike" dirty="0">
                        <a:solidFill>
                          <a:srgbClr val="000000"/>
                        </a:solidFill>
                        <a:effectLst/>
                        <a:latin typeface="Arial"/>
                      </a:endParaRPr>
                    </a:p>
                  </a:txBody>
                  <a:tcPr marL="9278" marR="9278" marT="9278" marB="0" anchor="ctr">
                    <a:solidFill>
                      <a:srgbClr val="92D050"/>
                    </a:solidFill>
                  </a:tcPr>
                </a:tc>
                <a:tc>
                  <a:txBody>
                    <a:bodyPr/>
                    <a:lstStyle/>
                    <a:p>
                      <a:pPr algn="r" fontAlgn="b"/>
                      <a:r>
                        <a:rPr lang="es-CO" sz="1400" b="1" i="0" u="none" strike="noStrike" dirty="0">
                          <a:solidFill>
                            <a:srgbClr val="000000"/>
                          </a:solidFill>
                          <a:effectLst/>
                          <a:latin typeface="Arial"/>
                        </a:rPr>
                        <a:t>$52,508,214</a:t>
                      </a:r>
                    </a:p>
                  </a:txBody>
                  <a:tcPr marL="9278" marR="9278" marT="9278" marB="0" anchor="b">
                    <a:solidFill>
                      <a:srgbClr val="92D050"/>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281524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839788" y="539262"/>
            <a:ext cx="10515600" cy="1151426"/>
          </a:xfrm>
        </p:spPr>
        <p:txBody>
          <a:bodyPr>
            <a:normAutofit/>
          </a:bodyPr>
          <a:lstStyle/>
          <a:p>
            <a:r>
              <a:rPr lang="es-CO" sz="2800" b="1" dirty="0">
                <a:solidFill>
                  <a:schemeClr val="accent6">
                    <a:lumMod val="75000"/>
                  </a:schemeClr>
                </a:solidFill>
              </a:rPr>
              <a:t>EJECUCIONES ULTIMO TRIMESTRE</a:t>
            </a:r>
          </a:p>
        </p:txBody>
      </p:sp>
      <p:sp>
        <p:nvSpPr>
          <p:cNvPr id="5" name="4 Marcador de texto"/>
          <p:cNvSpPr>
            <a:spLocks noGrp="1"/>
          </p:cNvSpPr>
          <p:nvPr>
            <p:ph type="body" idx="1"/>
          </p:nvPr>
        </p:nvSpPr>
        <p:spPr/>
        <p:txBody>
          <a:bodyPr/>
          <a:lstStyle/>
          <a:p>
            <a:r>
              <a:rPr lang="es-CO" dirty="0"/>
              <a:t>Central Alfonso </a:t>
            </a:r>
            <a:r>
              <a:rPr lang="es-CO" dirty="0" err="1"/>
              <a:t>Zawadzky</a:t>
            </a:r>
            <a:endParaRPr lang="es-CO" dirty="0"/>
          </a:p>
        </p:txBody>
      </p:sp>
      <p:sp>
        <p:nvSpPr>
          <p:cNvPr id="6" name="5 Marcador de contenido"/>
          <p:cNvSpPr>
            <a:spLocks noGrp="1"/>
          </p:cNvSpPr>
          <p:nvPr>
            <p:ph sz="half" idx="2"/>
          </p:nvPr>
        </p:nvSpPr>
        <p:spPr/>
        <p:txBody>
          <a:bodyPr>
            <a:normAutofit/>
          </a:bodyPr>
          <a:lstStyle/>
          <a:p>
            <a:r>
              <a:rPr lang="es-CO" dirty="0"/>
              <a:t>Instalación de dos portones principales</a:t>
            </a:r>
          </a:p>
          <a:p>
            <a:pPr marL="0" indent="0">
              <a:buNone/>
            </a:pPr>
            <a:endParaRPr lang="es-CO" dirty="0"/>
          </a:p>
          <a:p>
            <a:endParaRPr lang="es-CO" dirty="0"/>
          </a:p>
        </p:txBody>
      </p:sp>
      <p:sp>
        <p:nvSpPr>
          <p:cNvPr id="7" name="6 Marcador de texto"/>
          <p:cNvSpPr>
            <a:spLocks noGrp="1"/>
          </p:cNvSpPr>
          <p:nvPr>
            <p:ph type="body" sz="quarter" idx="3"/>
          </p:nvPr>
        </p:nvSpPr>
        <p:spPr/>
        <p:txBody>
          <a:bodyPr/>
          <a:lstStyle/>
          <a:p>
            <a:r>
              <a:rPr lang="es-CO" dirty="0"/>
              <a:t>Sede Jorge Eliecer Gaitán</a:t>
            </a:r>
          </a:p>
        </p:txBody>
      </p:sp>
      <p:sp>
        <p:nvSpPr>
          <p:cNvPr id="8" name="7 Marcador de contenido"/>
          <p:cNvSpPr>
            <a:spLocks noGrp="1"/>
          </p:cNvSpPr>
          <p:nvPr>
            <p:ph sz="quarter" idx="4"/>
          </p:nvPr>
        </p:nvSpPr>
        <p:spPr/>
        <p:txBody>
          <a:bodyPr>
            <a:normAutofit/>
          </a:bodyPr>
          <a:lstStyle/>
          <a:p>
            <a:r>
              <a:rPr lang="es-CO" dirty="0"/>
              <a:t>Elaboración de  Dos muros-redondeles en los arboles</a:t>
            </a:r>
          </a:p>
          <a:p>
            <a:endParaRPr lang="es-CO" dirty="0"/>
          </a:p>
          <a:p>
            <a:endParaRPr lang="es-CO" dirty="0"/>
          </a:p>
          <a:p>
            <a:endParaRPr lang="es-CO" dirty="0"/>
          </a:p>
        </p:txBody>
      </p:sp>
      <p:pic>
        <p:nvPicPr>
          <p:cNvPr id="3074" name="Picture 2" descr="C:\Users\USER\Downloads\WhatsApp Image 2021-02-10 at 8.40.49 PM.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3265" y="3496665"/>
            <a:ext cx="3263412" cy="284552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USER\Downloads\WhatsApp Image 2020-11-13 at 4.37.32 PM.jpeg"/>
          <p:cNvPicPr>
            <a:picLocks noChangeAspect="1" noChangeArrowheads="1"/>
          </p:cNvPicPr>
          <p:nvPr/>
        </p:nvPicPr>
        <p:blipFill rotWithShape="1">
          <a:blip r:embed="rId3">
            <a:extLst>
              <a:ext uri="{28A0092B-C50C-407E-A947-70E740481C1C}">
                <a14:useLocalDpi xmlns:a14="http://schemas.microsoft.com/office/drawing/2010/main" val="0"/>
              </a:ext>
            </a:extLst>
          </a:blip>
          <a:srcRect b="21190"/>
          <a:stretch/>
        </p:blipFill>
        <p:spPr bwMode="auto">
          <a:xfrm>
            <a:off x="609600" y="3496665"/>
            <a:ext cx="2942492" cy="248529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USER\Downloads\WhatsApp Image 2020-11-13 at 4.37.38 PM (1).jpe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255" b="24452"/>
          <a:stretch/>
        </p:blipFill>
        <p:spPr bwMode="auto">
          <a:xfrm>
            <a:off x="3842238" y="3288580"/>
            <a:ext cx="1714500" cy="2702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161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dirty="0">
                <a:solidFill>
                  <a:schemeClr val="accent6">
                    <a:lumMod val="75000"/>
                  </a:schemeClr>
                </a:solidFill>
              </a:rPr>
              <a:t>Mejoramientos en Sedes</a:t>
            </a:r>
          </a:p>
        </p:txBody>
      </p:sp>
      <p:sp>
        <p:nvSpPr>
          <p:cNvPr id="3" name="2 Marcador de texto"/>
          <p:cNvSpPr>
            <a:spLocks noGrp="1"/>
          </p:cNvSpPr>
          <p:nvPr>
            <p:ph type="body" idx="1"/>
          </p:nvPr>
        </p:nvSpPr>
        <p:spPr/>
        <p:txBody>
          <a:bodyPr/>
          <a:lstStyle/>
          <a:p>
            <a:r>
              <a:rPr lang="es-CO" dirty="0" err="1"/>
              <a:t>Jhon</a:t>
            </a:r>
            <a:r>
              <a:rPr lang="es-CO" dirty="0"/>
              <a:t> F. Kennedy</a:t>
            </a:r>
          </a:p>
        </p:txBody>
      </p:sp>
      <p:sp>
        <p:nvSpPr>
          <p:cNvPr id="4" name="3 Marcador de contenido"/>
          <p:cNvSpPr>
            <a:spLocks noGrp="1"/>
          </p:cNvSpPr>
          <p:nvPr>
            <p:ph sz="half" idx="2"/>
          </p:nvPr>
        </p:nvSpPr>
        <p:spPr>
          <a:xfrm>
            <a:off x="839788" y="2505075"/>
            <a:ext cx="5157787" cy="3497140"/>
          </a:xfrm>
        </p:spPr>
        <p:txBody>
          <a:bodyPr>
            <a:normAutofit/>
          </a:bodyPr>
          <a:lstStyle/>
          <a:p>
            <a:r>
              <a:rPr lang="es-CO" dirty="0"/>
              <a:t>Construcción de piso patio </a:t>
            </a:r>
          </a:p>
          <a:p>
            <a:r>
              <a:rPr lang="es-CO" dirty="0"/>
              <a:t>Instalación de reja de 7 metros entrada</a:t>
            </a:r>
          </a:p>
          <a:p>
            <a:pPr marL="0" indent="0">
              <a:buNone/>
            </a:pPr>
            <a:endParaRPr lang="es-CO" dirty="0"/>
          </a:p>
          <a:p>
            <a:endParaRPr lang="es-CO" dirty="0"/>
          </a:p>
          <a:p>
            <a:endParaRPr lang="es-CO" dirty="0"/>
          </a:p>
          <a:p>
            <a:endParaRPr lang="es-CO" dirty="0"/>
          </a:p>
          <a:p>
            <a:endParaRPr lang="es-CO" dirty="0"/>
          </a:p>
          <a:p>
            <a:endParaRPr lang="es-CO" dirty="0"/>
          </a:p>
          <a:p>
            <a:endParaRPr lang="es-CO" dirty="0"/>
          </a:p>
        </p:txBody>
      </p:sp>
      <p:sp>
        <p:nvSpPr>
          <p:cNvPr id="5" name="4 Marcador de texto"/>
          <p:cNvSpPr>
            <a:spLocks noGrp="1"/>
          </p:cNvSpPr>
          <p:nvPr>
            <p:ph type="body" sz="quarter" idx="3"/>
          </p:nvPr>
        </p:nvSpPr>
        <p:spPr/>
        <p:txBody>
          <a:bodyPr/>
          <a:lstStyle/>
          <a:p>
            <a:endParaRPr lang="es-CO" dirty="0"/>
          </a:p>
        </p:txBody>
      </p:sp>
      <p:sp>
        <p:nvSpPr>
          <p:cNvPr id="6" name="5 Marcador de contenido"/>
          <p:cNvSpPr>
            <a:spLocks noGrp="1"/>
          </p:cNvSpPr>
          <p:nvPr>
            <p:ph sz="quarter" idx="4"/>
          </p:nvPr>
        </p:nvSpPr>
        <p:spPr/>
        <p:txBody>
          <a:bodyPr>
            <a:normAutofit/>
          </a:bodyPr>
          <a:lstStyle/>
          <a:p>
            <a:endParaRPr lang="es-CO" dirty="0"/>
          </a:p>
        </p:txBody>
      </p:sp>
      <p:pic>
        <p:nvPicPr>
          <p:cNvPr id="1026" name="Picture 2" descr="C:\Users\USER\Downloads\WhatsApp Image 2021-02-10 at 8.27.32 PM.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0953" y="4058426"/>
            <a:ext cx="4407877" cy="219109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ownloads\WhatsApp Image 2021-02-10 at 8.27.59 PM.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6707" y="1635368"/>
            <a:ext cx="5509847" cy="26201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ownloads\WhatsApp Image 2020-12-31 at 11.18.59 AM.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05142" y="3414489"/>
            <a:ext cx="2993781" cy="283503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ownloads\WhatsApp Image 2021-02-10 at 8.27.46 PM.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2483"/>
          <a:stretch/>
        </p:blipFill>
        <p:spPr bwMode="auto">
          <a:xfrm>
            <a:off x="5896707" y="3414489"/>
            <a:ext cx="3008435" cy="2835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417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51511" y="400295"/>
            <a:ext cx="10515600" cy="1325563"/>
          </a:xfrm>
        </p:spPr>
        <p:txBody>
          <a:bodyPr/>
          <a:lstStyle/>
          <a:p>
            <a:r>
              <a:rPr lang="es-CO" b="1" dirty="0">
                <a:solidFill>
                  <a:schemeClr val="accent6">
                    <a:lumMod val="75000"/>
                  </a:schemeClr>
                </a:solidFill>
              </a:rPr>
              <a:t>Mejoramientos sedes</a:t>
            </a:r>
          </a:p>
        </p:txBody>
      </p:sp>
      <p:sp>
        <p:nvSpPr>
          <p:cNvPr id="3" name="2 Marcador de texto"/>
          <p:cNvSpPr>
            <a:spLocks noGrp="1"/>
          </p:cNvSpPr>
          <p:nvPr>
            <p:ph type="body" idx="1"/>
          </p:nvPr>
        </p:nvSpPr>
        <p:spPr/>
        <p:txBody>
          <a:bodyPr/>
          <a:lstStyle/>
          <a:p>
            <a:r>
              <a:rPr lang="es-CO" dirty="0"/>
              <a:t>Antonia Santos</a:t>
            </a:r>
          </a:p>
          <a:p>
            <a:endParaRPr lang="es-CO" dirty="0"/>
          </a:p>
        </p:txBody>
      </p:sp>
      <p:sp>
        <p:nvSpPr>
          <p:cNvPr id="4" name="3 Marcador de contenido"/>
          <p:cNvSpPr>
            <a:spLocks noGrp="1"/>
          </p:cNvSpPr>
          <p:nvPr>
            <p:ph sz="half" idx="2"/>
          </p:nvPr>
        </p:nvSpPr>
        <p:spPr>
          <a:xfrm>
            <a:off x="839789" y="2505075"/>
            <a:ext cx="4670058" cy="3684588"/>
          </a:xfrm>
        </p:spPr>
        <p:txBody>
          <a:bodyPr>
            <a:normAutofit fontScale="85000" lnSpcReduction="20000"/>
          </a:bodyPr>
          <a:lstStyle/>
          <a:p>
            <a:r>
              <a:rPr lang="es-CO" dirty="0"/>
              <a:t>Traslado de puerta que quedo detrás de aulas para el  lado de baños niñas</a:t>
            </a:r>
          </a:p>
          <a:p>
            <a:r>
              <a:rPr lang="es-CO" dirty="0"/>
              <a:t>Arreglo de reja principal con refuerzo de lamina 42 metros</a:t>
            </a:r>
          </a:p>
          <a:p>
            <a:r>
              <a:rPr lang="es-CO" dirty="0"/>
              <a:t>Instalación de vidrios en ventana de comodataria, arreglos de cañería e instalación de reja seguridad techo.</a:t>
            </a:r>
          </a:p>
          <a:p>
            <a:r>
              <a:rPr lang="es-CO" dirty="0"/>
              <a:t>Desmonte de </a:t>
            </a:r>
            <a:r>
              <a:rPr lang="es-CO" dirty="0" err="1"/>
              <a:t>peinemono</a:t>
            </a:r>
            <a:r>
              <a:rPr lang="es-CO" dirty="0"/>
              <a:t> de cocina escolar</a:t>
            </a:r>
          </a:p>
          <a:p>
            <a:endParaRPr lang="es-CO" dirty="0"/>
          </a:p>
          <a:p>
            <a:endParaRPr lang="es-CO" dirty="0"/>
          </a:p>
        </p:txBody>
      </p:sp>
      <p:sp>
        <p:nvSpPr>
          <p:cNvPr id="5" name="4 Marcador de texto"/>
          <p:cNvSpPr>
            <a:spLocks noGrp="1"/>
          </p:cNvSpPr>
          <p:nvPr>
            <p:ph type="body" sz="quarter" idx="3"/>
          </p:nvPr>
        </p:nvSpPr>
        <p:spPr/>
        <p:txBody>
          <a:bodyPr/>
          <a:lstStyle/>
          <a:p>
            <a:endParaRPr lang="es-CO" dirty="0"/>
          </a:p>
        </p:txBody>
      </p:sp>
      <p:sp>
        <p:nvSpPr>
          <p:cNvPr id="6" name="5 Marcador de contenido"/>
          <p:cNvSpPr>
            <a:spLocks noGrp="1"/>
          </p:cNvSpPr>
          <p:nvPr>
            <p:ph sz="quarter" idx="4"/>
          </p:nvPr>
        </p:nvSpPr>
        <p:spPr/>
        <p:txBody>
          <a:bodyPr/>
          <a:lstStyle/>
          <a:p>
            <a:endParaRPr lang="es-CO" dirty="0"/>
          </a:p>
        </p:txBody>
      </p:sp>
      <p:pic>
        <p:nvPicPr>
          <p:cNvPr id="2050" name="Picture 2" descr="C:\Users\USER\Downloads\WhatsApp Image 2020-12-01 at 5.06.17 PM.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45818" y="1498601"/>
            <a:ext cx="2419352" cy="1524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SER\Downloads\WhatsApp Image 2020-12-01 at 5.06.47 PM.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5818" y="3595078"/>
            <a:ext cx="2618643" cy="254586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USER\Downloads\WhatsApp Image 2021-02-10 at 8.31.23 PM.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4922" y="1498601"/>
            <a:ext cx="3340896" cy="4642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356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CO" dirty="0">
                <a:solidFill>
                  <a:schemeClr val="accent6">
                    <a:lumMod val="75000"/>
                  </a:schemeClr>
                </a:solidFill>
              </a:rPr>
              <a:t>Compra Productos de Aseo</a:t>
            </a:r>
            <a:br>
              <a:rPr lang="es-CO" dirty="0">
                <a:solidFill>
                  <a:schemeClr val="accent6">
                    <a:lumMod val="75000"/>
                  </a:schemeClr>
                </a:solidFill>
              </a:rPr>
            </a:br>
            <a:r>
              <a:rPr lang="es-CO" dirty="0">
                <a:solidFill>
                  <a:schemeClr val="accent6">
                    <a:lumMod val="75000"/>
                  </a:schemeClr>
                </a:solidFill>
              </a:rPr>
              <a:t>y Bioseguridad </a:t>
            </a:r>
          </a:p>
        </p:txBody>
      </p:sp>
      <p:sp>
        <p:nvSpPr>
          <p:cNvPr id="8" name="7 Marcador de contenido"/>
          <p:cNvSpPr>
            <a:spLocks noGrp="1"/>
          </p:cNvSpPr>
          <p:nvPr>
            <p:ph idx="1"/>
          </p:nvPr>
        </p:nvSpPr>
        <p:spPr>
          <a:xfrm>
            <a:off x="838200" y="1512278"/>
            <a:ext cx="10515600" cy="5064368"/>
          </a:xfrm>
        </p:spPr>
        <p:txBody>
          <a:bodyPr>
            <a:normAutofit/>
          </a:bodyPr>
          <a:lstStyle/>
          <a:p>
            <a:pPr marL="0" indent="0">
              <a:buNone/>
            </a:pPr>
            <a:r>
              <a:rPr lang="es-CO" dirty="0"/>
              <a:t>Se realizo compra   productos de aseo y bioseguridad para todas las sedes.  (7) Puntos ecológicos y dos lavamanos portátil. (30) Dispensadores fijos de alcohol.</a:t>
            </a:r>
          </a:p>
          <a:p>
            <a:endParaRPr lang="es-CO" dirty="0"/>
          </a:p>
        </p:txBody>
      </p:sp>
      <p:pic>
        <p:nvPicPr>
          <p:cNvPr id="4098" name="Picture 2" descr="C:\Users\USER\Downloads\WhatsApp Image 2021-01-14 at 4.55.00 PM (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954" y="2708031"/>
            <a:ext cx="3967932" cy="339969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USER\Downloads\WhatsApp Image 2021-01-14 at 4.55.00 PM.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7732" y="2708031"/>
            <a:ext cx="2304911" cy="307144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USER\Downloads\WhatsApp Image 2021-01-14 at 4.55.02 PM.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5431" y="2725616"/>
            <a:ext cx="4046040" cy="2116016"/>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USER\Downloads\WhatsApp Image 2021-01-14 at 4.55.02 PM (1).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43540" y="4841632"/>
            <a:ext cx="3889822" cy="1787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042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CO" dirty="0">
                <a:solidFill>
                  <a:schemeClr val="accent6">
                    <a:lumMod val="75000"/>
                  </a:schemeClr>
                </a:solidFill>
              </a:rPr>
              <a:t>Compra Dotación Didáctica</a:t>
            </a:r>
          </a:p>
        </p:txBody>
      </p:sp>
      <p:sp>
        <p:nvSpPr>
          <p:cNvPr id="8" name="7 Marcador de contenido"/>
          <p:cNvSpPr>
            <a:spLocks noGrp="1"/>
          </p:cNvSpPr>
          <p:nvPr>
            <p:ph idx="1"/>
          </p:nvPr>
        </p:nvSpPr>
        <p:spPr>
          <a:xfrm>
            <a:off x="838200" y="1825624"/>
            <a:ext cx="10515600" cy="4751021"/>
          </a:xfrm>
        </p:spPr>
        <p:txBody>
          <a:bodyPr>
            <a:normAutofit/>
          </a:bodyPr>
          <a:lstStyle/>
          <a:p>
            <a:pPr marL="0" indent="0">
              <a:buNone/>
            </a:pPr>
            <a:endParaRPr lang="es-CO" dirty="0"/>
          </a:p>
          <a:p>
            <a:pPr marL="0" indent="0">
              <a:buNone/>
            </a:pPr>
            <a:r>
              <a:rPr lang="es-CO" dirty="0"/>
              <a:t>Se realizo compra  de cuatro Tv </a:t>
            </a:r>
            <a:r>
              <a:rPr lang="es-CO" dirty="0" err="1"/>
              <a:t>smart</a:t>
            </a:r>
            <a:r>
              <a:rPr lang="es-CO" dirty="0"/>
              <a:t> TV. </a:t>
            </a:r>
          </a:p>
          <a:p>
            <a:pPr marL="0" indent="0">
              <a:buNone/>
            </a:pPr>
            <a:r>
              <a:rPr lang="es-CO" dirty="0"/>
              <a:t>31 parlantes JBL pequeños</a:t>
            </a:r>
          </a:p>
          <a:p>
            <a:pPr marL="0" indent="0">
              <a:buNone/>
            </a:pPr>
            <a:r>
              <a:rPr lang="es-CO" dirty="0"/>
              <a:t>Una impresora multifuncional</a:t>
            </a:r>
          </a:p>
          <a:p>
            <a:pPr marL="0" indent="0">
              <a:buNone/>
            </a:pPr>
            <a:r>
              <a:rPr lang="es-CO" dirty="0"/>
              <a:t>30 diccionarios de literatura</a:t>
            </a:r>
          </a:p>
          <a:p>
            <a:pPr marL="0" indent="0">
              <a:buNone/>
            </a:pPr>
            <a:r>
              <a:rPr lang="es-CO" dirty="0"/>
              <a:t>30 diccionarios de ingles </a:t>
            </a:r>
          </a:p>
          <a:p>
            <a:pPr marL="0" indent="0">
              <a:buNone/>
            </a:pPr>
            <a:r>
              <a:rPr lang="es-CO" dirty="0"/>
              <a:t>8 </a:t>
            </a:r>
            <a:r>
              <a:rPr lang="es-CO" dirty="0" err="1"/>
              <a:t>multitomas</a:t>
            </a:r>
            <a:endParaRPr lang="es-CO" dirty="0"/>
          </a:p>
          <a:p>
            <a:pPr marL="0" indent="0">
              <a:buNone/>
            </a:pPr>
            <a:endParaRPr lang="es-CO" dirty="0"/>
          </a:p>
          <a:p>
            <a:endParaRPr lang="es-CO" dirty="0"/>
          </a:p>
        </p:txBody>
      </p:sp>
    </p:spTree>
    <p:extLst>
      <p:ext uri="{BB962C8B-B14F-4D97-AF65-F5344CB8AC3E}">
        <p14:creationId xmlns:p14="http://schemas.microsoft.com/office/powerpoint/2010/main" val="2909425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838200" y="365125"/>
            <a:ext cx="10515600" cy="2413244"/>
          </a:xfrm>
        </p:spPr>
        <p:txBody>
          <a:bodyPr/>
          <a:lstStyle/>
          <a:p>
            <a:pPr algn="ctr"/>
            <a:r>
              <a:rPr lang="es-CO" sz="5400" dirty="0">
                <a:solidFill>
                  <a:schemeClr val="accent6">
                    <a:lumMod val="75000"/>
                  </a:schemeClr>
                </a:solidFill>
              </a:rPr>
              <a:t>Gracias</a:t>
            </a:r>
          </a:p>
        </p:txBody>
      </p:sp>
      <p:pic>
        <p:nvPicPr>
          <p:cNvPr id="4" name="3 Marcador de contenido"/>
          <p:cNvPicPr>
            <a:picLocks noGrp="1"/>
          </p:cNvPicPr>
          <p:nvPr>
            <p:ph idx="1"/>
          </p:nvPr>
        </p:nvPicPr>
        <p:blipFill>
          <a:blip r:embed="rId2"/>
          <a:stretch>
            <a:fillRect/>
          </a:stretch>
        </p:blipFill>
        <p:spPr bwMode="auto">
          <a:xfrm>
            <a:off x="8839200" y="2579079"/>
            <a:ext cx="4958861" cy="4067906"/>
          </a:xfrm>
          <a:prstGeom prst="rect">
            <a:avLst/>
          </a:prstGeom>
          <a:noFill/>
        </p:spPr>
      </p:pic>
    </p:spTree>
    <p:extLst>
      <p:ext uri="{BB962C8B-B14F-4D97-AF65-F5344CB8AC3E}">
        <p14:creationId xmlns:p14="http://schemas.microsoft.com/office/powerpoint/2010/main" val="306560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9788" y="457200"/>
            <a:ext cx="6475412" cy="1600200"/>
          </a:xfrm>
        </p:spPr>
        <p:txBody>
          <a:bodyPr/>
          <a:lstStyle/>
          <a:p>
            <a:pPr algn="ctr"/>
            <a:r>
              <a:rPr lang="es-CO" b="1" dirty="0">
                <a:solidFill>
                  <a:schemeClr val="accent6">
                    <a:lumMod val="75000"/>
                  </a:schemeClr>
                </a:solidFill>
              </a:rPr>
              <a:t>Mantenimiento </a:t>
            </a:r>
            <a:br>
              <a:rPr lang="es-CO" b="1" dirty="0">
                <a:solidFill>
                  <a:schemeClr val="accent6">
                    <a:lumMod val="75000"/>
                  </a:schemeClr>
                </a:solidFill>
              </a:rPr>
            </a:br>
            <a:r>
              <a:rPr lang="es-CO" b="1" dirty="0">
                <a:solidFill>
                  <a:schemeClr val="accent6">
                    <a:lumMod val="75000"/>
                  </a:schemeClr>
                </a:solidFill>
              </a:rPr>
              <a:t>baterías sanitarias </a:t>
            </a:r>
          </a:p>
        </p:txBody>
      </p:sp>
      <p:sp>
        <p:nvSpPr>
          <p:cNvPr id="4" name="3 Marcador de texto"/>
          <p:cNvSpPr>
            <a:spLocks noGrp="1"/>
          </p:cNvSpPr>
          <p:nvPr>
            <p:ph type="body" sz="half" idx="2"/>
          </p:nvPr>
        </p:nvSpPr>
        <p:spPr/>
        <p:txBody>
          <a:bodyPr>
            <a:normAutofit/>
          </a:bodyPr>
          <a:lstStyle/>
          <a:p>
            <a:r>
              <a:rPr lang="es-CO" sz="2000" dirty="0"/>
              <a:t>Obras de mantenimiento a sedes de la institución educativa Alfonso </a:t>
            </a:r>
            <a:r>
              <a:rPr lang="es-CO" sz="2000" dirty="0" err="1"/>
              <a:t>Zawadzky</a:t>
            </a:r>
            <a:r>
              <a:rPr lang="es-CO" sz="2000" dirty="0"/>
              <a:t>, arreglo de red agua lavamanos baños sede central, cambio de llaves a metálicas, instalación de pared lavamanos, reparación de sistema orinales, instalada de ventiladores, salones, mantenimiento y poda de árboles y arreglo zonas verdes Jorge E. Gaitán y Kennedy, limpieza de techos sede Kennedy y Antonia santos </a:t>
            </a:r>
          </a:p>
        </p:txBody>
      </p:sp>
      <p:pic>
        <p:nvPicPr>
          <p:cNvPr id="6" name="5 Marcador de contenido" descr="C:\Users\USER\Downloads\WhatsApp Image 2020-10-04 at 1.39.14 PM.jpeg"/>
          <p:cNvPicPr>
            <a:picLocks noGrp="1"/>
          </p:cNvPicPr>
          <p:nvPr>
            <p:ph idx="1"/>
          </p:nvPr>
        </p:nvPicPr>
        <p:blipFill rotWithShape="1">
          <a:blip r:embed="rId2" cstate="print">
            <a:extLst>
              <a:ext uri="{28A0092B-C50C-407E-A947-70E740481C1C}">
                <a14:useLocalDpi xmlns:a14="http://schemas.microsoft.com/office/drawing/2010/main" val="0"/>
              </a:ext>
            </a:extLst>
          </a:blip>
          <a:srcRect t="9581"/>
          <a:stretch/>
        </p:blipFill>
        <p:spPr bwMode="auto">
          <a:xfrm>
            <a:off x="5722342" y="1690687"/>
            <a:ext cx="2823781" cy="2951651"/>
          </a:xfrm>
          <a:prstGeom prst="rect">
            <a:avLst/>
          </a:prstGeom>
          <a:noFill/>
          <a:ln>
            <a:noFill/>
          </a:ln>
          <a:extLst>
            <a:ext uri="{53640926-AAD7-44D8-BBD7-CCE9431645EC}">
              <a14:shadowObscured xmlns:a14="http://schemas.microsoft.com/office/drawing/2010/main"/>
            </a:ext>
          </a:extLst>
        </p:spPr>
      </p:pic>
      <p:pic>
        <p:nvPicPr>
          <p:cNvPr id="7" name="6 Imagen" descr="C:\Users\USER\Downloads\WhatsApp Image 2020-10-04 at 1.39.31 PM.jpeg"/>
          <p:cNvPicPr/>
          <p:nvPr/>
        </p:nvPicPr>
        <p:blipFill rotWithShape="1">
          <a:blip r:embed="rId3">
            <a:extLst>
              <a:ext uri="{28A0092B-C50C-407E-A947-70E740481C1C}">
                <a14:useLocalDpi xmlns:a14="http://schemas.microsoft.com/office/drawing/2010/main" val="0"/>
              </a:ext>
            </a:extLst>
          </a:blip>
          <a:srcRect l="1166" t="21963" r="-1166" b="29667"/>
          <a:stretch/>
        </p:blipFill>
        <p:spPr bwMode="auto">
          <a:xfrm>
            <a:off x="8816486" y="1739409"/>
            <a:ext cx="2952750" cy="2926373"/>
          </a:xfrm>
          <a:prstGeom prst="rect">
            <a:avLst/>
          </a:prstGeom>
          <a:noFill/>
          <a:ln>
            <a:noFill/>
          </a:ln>
          <a:extLst>
            <a:ext uri="{53640926-AAD7-44D8-BBD7-CCE9431645EC}">
              <a14:shadowObscured xmlns:a14="http://schemas.microsoft.com/office/drawing/2010/main"/>
            </a:ext>
          </a:extLst>
        </p:spPr>
      </p:pic>
      <p:pic>
        <p:nvPicPr>
          <p:cNvPr id="8" name="7 Imagen" descr="C:\Users\USER\Downloads\WhatsApp Image 2020-10-04 at 1.37.29 PM (2).jpeg"/>
          <p:cNvPicPr/>
          <p:nvPr/>
        </p:nvPicPr>
        <p:blipFill rotWithShape="1">
          <a:blip r:embed="rId4">
            <a:extLst>
              <a:ext uri="{28A0092B-C50C-407E-A947-70E740481C1C}">
                <a14:useLocalDpi xmlns:a14="http://schemas.microsoft.com/office/drawing/2010/main" val="0"/>
              </a:ext>
            </a:extLst>
          </a:blip>
          <a:srcRect t="8955" b="23135"/>
          <a:stretch/>
        </p:blipFill>
        <p:spPr bwMode="auto">
          <a:xfrm>
            <a:off x="5685693" y="3708888"/>
            <a:ext cx="2895600" cy="2504343"/>
          </a:xfrm>
          <a:prstGeom prst="rect">
            <a:avLst/>
          </a:prstGeom>
          <a:noFill/>
          <a:ln>
            <a:noFill/>
          </a:ln>
          <a:extLst>
            <a:ext uri="{53640926-AAD7-44D8-BBD7-CCE9431645EC}">
              <a14:shadowObscured xmlns:a14="http://schemas.microsoft.com/office/drawing/2010/main"/>
            </a:ext>
          </a:extLst>
        </p:spPr>
      </p:pic>
      <p:pic>
        <p:nvPicPr>
          <p:cNvPr id="9" name="8 Imagen" descr="WhatsApp Image 2020-10-04 at 1"/>
          <p:cNvPicPr/>
          <p:nvPr/>
        </p:nvPicPr>
        <p:blipFill>
          <a:blip r:embed="rId5">
            <a:extLst>
              <a:ext uri="{28A0092B-C50C-407E-A947-70E740481C1C}">
                <a14:useLocalDpi xmlns:a14="http://schemas.microsoft.com/office/drawing/2010/main" val="0"/>
              </a:ext>
            </a:extLst>
          </a:blip>
          <a:srcRect t="8315"/>
          <a:stretch>
            <a:fillRect/>
          </a:stretch>
        </p:blipFill>
        <p:spPr bwMode="auto">
          <a:xfrm>
            <a:off x="8816486" y="3488347"/>
            <a:ext cx="2952750" cy="2724884"/>
          </a:xfrm>
          <a:prstGeom prst="rect">
            <a:avLst/>
          </a:prstGeom>
          <a:noFill/>
          <a:ln>
            <a:noFill/>
          </a:ln>
        </p:spPr>
      </p:pic>
    </p:spTree>
    <p:extLst>
      <p:ext uri="{BB962C8B-B14F-4D97-AF65-F5344CB8AC3E}">
        <p14:creationId xmlns:p14="http://schemas.microsoft.com/office/powerpoint/2010/main" val="885565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solidFill>
                  <a:schemeClr val="accent6">
                    <a:lumMod val="75000"/>
                  </a:schemeClr>
                </a:solidFill>
              </a:rPr>
              <a:t>Mantenimiento techos, tanques, red eléctrica</a:t>
            </a:r>
          </a:p>
        </p:txBody>
      </p:sp>
      <p:sp>
        <p:nvSpPr>
          <p:cNvPr id="4" name="3 Marcador de texto"/>
          <p:cNvSpPr>
            <a:spLocks noGrp="1"/>
          </p:cNvSpPr>
          <p:nvPr>
            <p:ph type="body" sz="half" idx="2"/>
          </p:nvPr>
        </p:nvSpPr>
        <p:spPr/>
        <p:txBody>
          <a:bodyPr/>
          <a:lstStyle/>
          <a:p>
            <a:r>
              <a:rPr lang="es-CO" dirty="0"/>
              <a:t>Limpieza de techo  de la sede </a:t>
            </a:r>
            <a:r>
              <a:rPr lang="es-CO" dirty="0" err="1"/>
              <a:t>Jhon</a:t>
            </a:r>
            <a:r>
              <a:rPr lang="es-CO" dirty="0"/>
              <a:t> F. Kennedy</a:t>
            </a:r>
          </a:p>
          <a:p>
            <a:r>
              <a:rPr lang="es-CO" dirty="0"/>
              <a:t>Lavada de tanques  de las sedes</a:t>
            </a:r>
          </a:p>
          <a:p>
            <a:r>
              <a:rPr lang="es-CO" dirty="0"/>
              <a:t>Restauración servicio eléctrico sede central,  restauración servicio eléctrico  </a:t>
            </a:r>
            <a:r>
              <a:rPr lang="es-CO" dirty="0" err="1"/>
              <a:t>Jhon</a:t>
            </a:r>
            <a:r>
              <a:rPr lang="es-CO" dirty="0"/>
              <a:t> f. </a:t>
            </a:r>
            <a:r>
              <a:rPr lang="es-CO" dirty="0" err="1"/>
              <a:t>kennedy</a:t>
            </a:r>
            <a:r>
              <a:rPr lang="es-CO" dirty="0"/>
              <a:t>, mantenimiento a aire acondicionado  sala sistemas sede central Mantenimiento  general de  aire acondicionado </a:t>
            </a:r>
          </a:p>
        </p:txBody>
      </p:sp>
      <p:pic>
        <p:nvPicPr>
          <p:cNvPr id="5" name="4 Marcador de contenido" descr="C:\Users\USER\Downloads\WhatsApp Image 2020-10-04 at 1.55.34 PM.jpe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046560" y="1115927"/>
            <a:ext cx="2784455" cy="2819400"/>
          </a:xfrm>
          <a:prstGeom prst="rect">
            <a:avLst/>
          </a:prstGeom>
          <a:noFill/>
          <a:ln>
            <a:noFill/>
          </a:ln>
        </p:spPr>
      </p:pic>
      <p:pic>
        <p:nvPicPr>
          <p:cNvPr id="6" name="5 Imagen" descr="C:\Users\USER\Downloads\WhatsApp Image 2020-10-04 at 1.54.58 PM.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0038" y="1115927"/>
            <a:ext cx="3038475" cy="2819400"/>
          </a:xfrm>
          <a:prstGeom prst="rect">
            <a:avLst/>
          </a:prstGeom>
          <a:noFill/>
          <a:ln>
            <a:noFill/>
          </a:ln>
        </p:spPr>
      </p:pic>
      <p:pic>
        <p:nvPicPr>
          <p:cNvPr id="7" name="6 Imagen" descr="C:\Users\USER\Documents\FOTOS TRABAJOS CAMELO\SAM_122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2985" y="4218805"/>
            <a:ext cx="2708030" cy="1677903"/>
          </a:xfrm>
          <a:prstGeom prst="rect">
            <a:avLst/>
          </a:prstGeom>
          <a:noFill/>
          <a:ln>
            <a:noFill/>
          </a:ln>
        </p:spPr>
      </p:pic>
      <p:pic>
        <p:nvPicPr>
          <p:cNvPr id="8" name="7 Imagen" descr="C:\Users\USER\Documents\FOTOS TRABAJOS CAMELO\SAM_1237.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0038" y="4218805"/>
            <a:ext cx="3205162" cy="1771650"/>
          </a:xfrm>
          <a:prstGeom prst="rect">
            <a:avLst/>
          </a:prstGeom>
          <a:noFill/>
          <a:ln>
            <a:noFill/>
          </a:ln>
        </p:spPr>
      </p:pic>
      <p:pic>
        <p:nvPicPr>
          <p:cNvPr id="9" name="8 Imagen" descr="C:\Users\USER\Downloads\WhatsApp Image 2020-10-04 at 2.05.49 PM.jpe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95754" y="4372708"/>
            <a:ext cx="3622431" cy="2004432"/>
          </a:xfrm>
          <a:prstGeom prst="rect">
            <a:avLst/>
          </a:prstGeom>
          <a:noFill/>
          <a:ln>
            <a:noFill/>
          </a:ln>
        </p:spPr>
      </p:pic>
    </p:spTree>
    <p:extLst>
      <p:ext uri="{BB962C8B-B14F-4D97-AF65-F5344CB8AC3E}">
        <p14:creationId xmlns:p14="http://schemas.microsoft.com/office/powerpoint/2010/main" val="2491977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solidFill>
                  <a:schemeClr val="accent6">
                    <a:lumMod val="75000"/>
                  </a:schemeClr>
                </a:solidFill>
              </a:rPr>
              <a:t>Arreglos eléctricos y cubrimiento de goteras </a:t>
            </a:r>
          </a:p>
        </p:txBody>
      </p:sp>
      <p:sp>
        <p:nvSpPr>
          <p:cNvPr id="4" name="3 Marcador de texto"/>
          <p:cNvSpPr>
            <a:spLocks noGrp="1"/>
          </p:cNvSpPr>
          <p:nvPr>
            <p:ph type="body" sz="half" idx="2"/>
          </p:nvPr>
        </p:nvSpPr>
        <p:spPr/>
        <p:txBody>
          <a:bodyPr/>
          <a:lstStyle/>
          <a:p>
            <a:endParaRPr lang="es-CO" dirty="0"/>
          </a:p>
          <a:p>
            <a:r>
              <a:rPr lang="es-CO" dirty="0"/>
              <a:t>Trabajos de mantenimiento sede central, sede Jorge Eliecer, sede Policarpa, sede </a:t>
            </a:r>
            <a:r>
              <a:rPr lang="es-CO" dirty="0" err="1"/>
              <a:t>Jhon</a:t>
            </a:r>
            <a:r>
              <a:rPr lang="es-CO" dirty="0"/>
              <a:t> F. Kennedy, lavada de tanques de todas las sedes, tapada de goteras, barrida de techos</a:t>
            </a:r>
          </a:p>
          <a:p>
            <a:endParaRPr lang="es-CO" dirty="0"/>
          </a:p>
          <a:p>
            <a:r>
              <a:rPr lang="es-CO" dirty="0"/>
              <a:t>Trabajos de arreglo de red eléctrica sede central, se realizó cambio d cableado y red eléctrica, reparaciones circuito eléctricas salones   media técnica y de segundo piso, y arreglo red eléctrica sede Jorge Eliecer Gaitán, soporte técnico, mantenimiento de dos impreso</a:t>
            </a:r>
          </a:p>
          <a:p>
            <a:endParaRPr lang="es-CO" dirty="0"/>
          </a:p>
        </p:txBody>
      </p:sp>
      <p:pic>
        <p:nvPicPr>
          <p:cNvPr id="5" name="4 Marcador de contenido" descr="C:\Users\USER\Documents\FOTOS TRABAJOS CAMELO\SAM_1146.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660690" y="1356641"/>
            <a:ext cx="2685011" cy="1886989"/>
          </a:xfrm>
          <a:prstGeom prst="rect">
            <a:avLst/>
          </a:prstGeom>
          <a:noFill/>
          <a:ln>
            <a:noFill/>
          </a:ln>
        </p:spPr>
      </p:pic>
      <p:pic>
        <p:nvPicPr>
          <p:cNvPr id="6" name="5 Imagen" descr="C:\Users\USER\Documents\FOTOS TRABAJOS CAMELO\SAM_114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0330" y="1397245"/>
            <a:ext cx="2600325" cy="1885950"/>
          </a:xfrm>
          <a:prstGeom prst="rect">
            <a:avLst/>
          </a:prstGeom>
          <a:noFill/>
          <a:ln>
            <a:noFill/>
          </a:ln>
        </p:spPr>
      </p:pic>
      <p:pic>
        <p:nvPicPr>
          <p:cNvPr id="7" name="6 Imagen" descr="C:\Users\USER\Downloads\WhatsApp Image 2020-10-04 at 2.06.28 PM.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9179" y="3512064"/>
            <a:ext cx="2495550" cy="2999105"/>
          </a:xfrm>
          <a:prstGeom prst="rect">
            <a:avLst/>
          </a:prstGeom>
          <a:noFill/>
          <a:ln>
            <a:noFill/>
          </a:ln>
        </p:spPr>
      </p:pic>
    </p:spTree>
    <p:extLst>
      <p:ext uri="{BB962C8B-B14F-4D97-AF65-F5344CB8AC3E}">
        <p14:creationId xmlns:p14="http://schemas.microsoft.com/office/powerpoint/2010/main" val="1781572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solidFill>
                  <a:schemeClr val="accent6">
                    <a:lumMod val="75000"/>
                  </a:schemeClr>
                </a:solidFill>
              </a:rPr>
              <a:t>Iluminación de corredores</a:t>
            </a:r>
          </a:p>
        </p:txBody>
      </p:sp>
      <p:sp>
        <p:nvSpPr>
          <p:cNvPr id="3" name="2 Marcador de contenido"/>
          <p:cNvSpPr>
            <a:spLocks noGrp="1"/>
          </p:cNvSpPr>
          <p:nvPr>
            <p:ph idx="1"/>
          </p:nvPr>
        </p:nvSpPr>
        <p:spPr/>
        <p:txBody>
          <a:bodyPr/>
          <a:lstStyle/>
          <a:p>
            <a:endParaRPr lang="es-CO" dirty="0"/>
          </a:p>
        </p:txBody>
      </p:sp>
      <p:sp>
        <p:nvSpPr>
          <p:cNvPr id="4" name="3 Marcador de texto"/>
          <p:cNvSpPr>
            <a:spLocks noGrp="1"/>
          </p:cNvSpPr>
          <p:nvPr>
            <p:ph type="body" sz="half" idx="2"/>
          </p:nvPr>
        </p:nvSpPr>
        <p:spPr/>
        <p:txBody>
          <a:bodyPr>
            <a:normAutofit/>
          </a:bodyPr>
          <a:lstStyle/>
          <a:p>
            <a:r>
              <a:rPr lang="es-CO" sz="2400" dirty="0"/>
              <a:t>Se Realizo instalación y cambio de luminarias  a sede Jorge Eliecer Gaitán, es de recalcar  que solo la I.E. invirtió en los materiales requeridos , ya que la mano de obra la hizo el funcionario nuevo de servicios generales Hugo Fernando. </a:t>
            </a:r>
          </a:p>
        </p:txBody>
      </p:sp>
      <p:pic>
        <p:nvPicPr>
          <p:cNvPr id="4098" name="Picture 2" descr="C:\Users\USER\Downloads\WhatsApp Image 2020-12-01 at 11.51.43 AM.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6432" y="1641230"/>
            <a:ext cx="3200400" cy="412652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USER\Downloads\WhatsApp Image 2020-12-01 at 12.25.30 PM.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3302" y="1641229"/>
            <a:ext cx="2685684" cy="4126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876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9450" y="457200"/>
            <a:ext cx="3932237" cy="808894"/>
          </a:xfrm>
        </p:spPr>
        <p:txBody>
          <a:bodyPr/>
          <a:lstStyle/>
          <a:p>
            <a:r>
              <a:rPr lang="es-CO" dirty="0">
                <a:solidFill>
                  <a:schemeClr val="accent6">
                    <a:lumMod val="75000"/>
                  </a:schemeClr>
                </a:solidFill>
              </a:rPr>
              <a:t>Infraestructura</a:t>
            </a:r>
          </a:p>
        </p:txBody>
      </p:sp>
      <p:sp>
        <p:nvSpPr>
          <p:cNvPr id="4" name="3 Marcador de texto"/>
          <p:cNvSpPr>
            <a:spLocks noGrp="1"/>
          </p:cNvSpPr>
          <p:nvPr>
            <p:ph type="body" sz="half" idx="2"/>
          </p:nvPr>
        </p:nvSpPr>
        <p:spPr>
          <a:xfrm>
            <a:off x="839788" y="1383323"/>
            <a:ext cx="3932237" cy="4485665"/>
          </a:xfrm>
        </p:spPr>
        <p:txBody>
          <a:bodyPr/>
          <a:lstStyle/>
          <a:p>
            <a:r>
              <a:rPr lang="es-CO" dirty="0"/>
              <a:t>Mejoramiento de baterías sanitarias  Antonia santos, proyecto ejecutado con recursos COVID19.  se logro realizar un excelente trabajo de adecuación, aumentando los lavamanos y baterías sanitarias.</a:t>
            </a:r>
          </a:p>
        </p:txBody>
      </p:sp>
      <p:pic>
        <p:nvPicPr>
          <p:cNvPr id="6" name="5 Imagen" descr="C:\Users\USER\Pictures\baño 8.jpg"/>
          <p:cNvPicPr/>
          <p:nvPr/>
        </p:nvPicPr>
        <p:blipFill>
          <a:blip r:embed="rId2">
            <a:extLst>
              <a:ext uri="{28A0092B-C50C-407E-A947-70E740481C1C}">
                <a14:useLocalDpi xmlns:a14="http://schemas.microsoft.com/office/drawing/2010/main" val="0"/>
              </a:ext>
            </a:extLst>
          </a:blip>
          <a:srcRect/>
          <a:stretch>
            <a:fillRect/>
          </a:stretch>
        </p:blipFill>
        <p:spPr bwMode="auto">
          <a:xfrm>
            <a:off x="6312411" y="3464169"/>
            <a:ext cx="5475605" cy="2838450"/>
          </a:xfrm>
          <a:prstGeom prst="rect">
            <a:avLst/>
          </a:prstGeom>
          <a:noFill/>
          <a:ln>
            <a:noFill/>
          </a:ln>
        </p:spPr>
      </p:pic>
      <p:pic>
        <p:nvPicPr>
          <p:cNvPr id="1026" name="Picture 2" descr="C:\Users\USER\Downloads\WhatsApp Image 2020-11-30 at 7.24.41 PM.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232" y="2637692"/>
            <a:ext cx="2668122" cy="36649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ownloads\WhatsApp Image 2020-11-30 at 7.27.41 PM.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2738" y="1290576"/>
            <a:ext cx="3156410" cy="20280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ownloads\WhatsApp Image 2020-11-30 at 7.24.21 PM.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8658" y="892534"/>
            <a:ext cx="2541004" cy="282417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ownloads\WhatsApp Image 2020-11-30 at 7.24.05 PM.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4861" y="3845169"/>
            <a:ext cx="3968730" cy="2457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756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a:xfrm>
            <a:off x="5230080" y="987425"/>
            <a:ext cx="6172200" cy="4873625"/>
          </a:xfrm>
        </p:spPr>
        <p:txBody>
          <a:bodyPr/>
          <a:lstStyle/>
          <a:p>
            <a:endParaRPr lang="es-CO" dirty="0"/>
          </a:p>
        </p:txBody>
      </p:sp>
      <p:sp>
        <p:nvSpPr>
          <p:cNvPr id="4" name="3 Marcador de texto"/>
          <p:cNvSpPr>
            <a:spLocks noGrp="1"/>
          </p:cNvSpPr>
          <p:nvPr>
            <p:ph type="body" sz="half" idx="2"/>
          </p:nvPr>
        </p:nvSpPr>
        <p:spPr/>
        <p:txBody>
          <a:bodyPr/>
          <a:lstStyle/>
          <a:p>
            <a:endParaRPr lang="es-CO" dirty="0"/>
          </a:p>
        </p:txBody>
      </p:sp>
      <p:pic>
        <p:nvPicPr>
          <p:cNvPr id="5122" name="Picture 2" descr="C:\Users\USER\Downloads\WhatsApp Image 2021-02-10 at 8.32.46 P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307" y="773723"/>
            <a:ext cx="4325396" cy="291904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USER\Downloads\WhatsApp Image 2021-02-10 at 8.33.11 PM.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8861" y="420737"/>
            <a:ext cx="2881816" cy="57452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USER\Downloads\WhatsApp Image 2021-02-10 at 8.34.22 PM.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5445" y="420737"/>
            <a:ext cx="2823201" cy="3272032"/>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USER\Downloads\WhatsApp Image 2021-02-10 at 8.36.11 PM.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35662" y="2631182"/>
            <a:ext cx="1875692" cy="364066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USER\Downloads\WhatsApp Image 2021-02-10 at 8.36.27 PM (1).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91692" y="2737013"/>
            <a:ext cx="1381262" cy="3428999"/>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USER\Downloads\WhatsApp Image 2021-02-10 at 8.34.04 PM.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4091" y="3810000"/>
            <a:ext cx="4056186" cy="2724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192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9788" y="457200"/>
            <a:ext cx="6522304" cy="1600200"/>
          </a:xfrm>
        </p:spPr>
        <p:txBody>
          <a:bodyPr>
            <a:normAutofit fontScale="90000"/>
          </a:bodyPr>
          <a:lstStyle/>
          <a:p>
            <a:r>
              <a:rPr lang="es-CO" b="1" dirty="0">
                <a:solidFill>
                  <a:schemeClr val="accent6">
                    <a:lumMod val="75000"/>
                  </a:schemeClr>
                </a:solidFill>
              </a:rPr>
              <a:t>ADQUISICION DE RECURSOS PARA EL APRENDIZAJE- PROYECTOS</a:t>
            </a:r>
            <a:br>
              <a:rPr lang="es-CO" dirty="0">
                <a:solidFill>
                  <a:schemeClr val="accent6">
                    <a:lumMod val="75000"/>
                  </a:schemeClr>
                </a:solidFill>
              </a:rPr>
            </a:br>
            <a:endParaRPr lang="es-CO" dirty="0">
              <a:solidFill>
                <a:schemeClr val="accent6">
                  <a:lumMod val="75000"/>
                </a:schemeClr>
              </a:solidFill>
            </a:endParaRPr>
          </a:p>
        </p:txBody>
      </p:sp>
      <p:sp>
        <p:nvSpPr>
          <p:cNvPr id="4" name="3 Marcador de texto"/>
          <p:cNvSpPr>
            <a:spLocks noGrp="1"/>
          </p:cNvSpPr>
          <p:nvPr>
            <p:ph type="body" sz="half" idx="2"/>
          </p:nvPr>
        </p:nvSpPr>
        <p:spPr/>
        <p:txBody>
          <a:bodyPr/>
          <a:lstStyle/>
          <a:p>
            <a:r>
              <a:rPr lang="es-CO" sz="2000" dirty="0"/>
              <a:t>Proyecto Musical</a:t>
            </a:r>
          </a:p>
          <a:p>
            <a:r>
              <a:rPr lang="es-CO" dirty="0"/>
              <a:t>Compra de implementos musicales área de artística y compra de (50) sillas </a:t>
            </a:r>
            <a:r>
              <a:rPr lang="es-CO" dirty="0" err="1"/>
              <a:t>rimax</a:t>
            </a:r>
            <a:r>
              <a:rPr lang="es-CO" dirty="0"/>
              <a:t> para salones sede central.</a:t>
            </a:r>
          </a:p>
          <a:p>
            <a:r>
              <a:rPr lang="es-CO" dirty="0"/>
              <a:t>flautas</a:t>
            </a:r>
          </a:p>
        </p:txBody>
      </p:sp>
      <p:pic>
        <p:nvPicPr>
          <p:cNvPr id="5" name="4 Imagen" descr="C:\Users\USER\Downloads\WhatsApp Image 2020-10-04 at 6.19.36 PM (1).jpeg"/>
          <p:cNvPicPr/>
          <p:nvPr/>
        </p:nvPicPr>
        <p:blipFill rotWithShape="1">
          <a:blip r:embed="rId2" cstate="print">
            <a:extLst>
              <a:ext uri="{28A0092B-C50C-407E-A947-70E740481C1C}">
                <a14:useLocalDpi xmlns:a14="http://schemas.microsoft.com/office/drawing/2010/main" val="0"/>
              </a:ext>
            </a:extLst>
          </a:blip>
          <a:srcRect b="14645"/>
          <a:stretch/>
        </p:blipFill>
        <p:spPr bwMode="auto">
          <a:xfrm>
            <a:off x="5322276" y="1628408"/>
            <a:ext cx="5134709" cy="3353900"/>
          </a:xfrm>
          <a:prstGeom prst="rect">
            <a:avLst/>
          </a:prstGeom>
          <a:noFill/>
          <a:ln>
            <a:noFill/>
          </a:ln>
          <a:extLst>
            <a:ext uri="{53640926-AAD7-44D8-BBD7-CCE9431645EC}">
              <a14:shadowObscured xmlns:a14="http://schemas.microsoft.com/office/drawing/2010/main"/>
            </a:ext>
          </a:extLst>
        </p:spPr>
      </p:pic>
      <p:pic>
        <p:nvPicPr>
          <p:cNvPr id="2049" name="Picture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76" t="-5630" r="67217" b="5630"/>
          <a:stretch/>
        </p:blipFill>
        <p:spPr bwMode="auto">
          <a:xfrm>
            <a:off x="786545" y="3428999"/>
            <a:ext cx="2636593" cy="249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315536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ower point" id="{0766D1E2-79E2-4448-B4BB-DD11E59CE5C4}" vid="{48F191B0-C9E0-48BA-BE83-D56D0E565456}"/>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5150</TotalTime>
  <Words>1668</Words>
  <Application>Microsoft Office PowerPoint</Application>
  <PresentationFormat>Panorámica</PresentationFormat>
  <Paragraphs>183</Paragraphs>
  <Slides>27</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27</vt:i4>
      </vt:variant>
    </vt:vector>
  </HeadingPairs>
  <TitlesOfParts>
    <vt:vector size="34" baseType="lpstr">
      <vt:lpstr>Arial</vt:lpstr>
      <vt:lpstr>Arial Narrow</vt:lpstr>
      <vt:lpstr>Calibri</vt:lpstr>
      <vt:lpstr>Calibri Light</vt:lpstr>
      <vt:lpstr>Ubuntu</vt:lpstr>
      <vt:lpstr>Tema de Office</vt:lpstr>
      <vt:lpstr>Diseño personalizado</vt:lpstr>
      <vt:lpstr>     Gestión Administrativa y financiera 2020 Institución Educativa alfonso Zawadzky</vt:lpstr>
      <vt:lpstr>Gestión Administrativa y financiera</vt:lpstr>
      <vt:lpstr>Mantenimiento  baterías sanitarias </vt:lpstr>
      <vt:lpstr>Mantenimiento techos, tanques, red eléctrica</vt:lpstr>
      <vt:lpstr>Arreglos eléctricos y cubrimiento de goteras </vt:lpstr>
      <vt:lpstr>Iluminación de corredores</vt:lpstr>
      <vt:lpstr>Infraestructura</vt:lpstr>
      <vt:lpstr>Presentación de PowerPoint</vt:lpstr>
      <vt:lpstr>ADQUISICION DE RECURSOS PARA EL APRENDIZAJE- PROYECTOS </vt:lpstr>
      <vt:lpstr>Proyectos Pedagógicos</vt:lpstr>
      <vt:lpstr>      Proyecto Pileoz :  Se realizó compra de plan lector 180 obras literarias</vt:lpstr>
      <vt:lpstr>Proyecto Tiempo Libre </vt:lpstr>
      <vt:lpstr>Proyecto semana Deportiva. </vt:lpstr>
      <vt:lpstr>   ESTADO DE LA CONTRATACION REALIZADA  Y RESULTADOS OBTENIDOS  </vt:lpstr>
      <vt:lpstr> Bienestar del talento  Humano Seguridad y protección</vt:lpstr>
      <vt:lpstr>Material fotocopiado </vt:lpstr>
      <vt:lpstr>APOYO FINANCIERO Y CONTABLE</vt:lpstr>
      <vt:lpstr>INFORME SOBRE EL MANEJO EQUITATIVO DE  Y  RESPONSABLE  DEL FSE, ATENDIENDO   EL ARTÍCULO  2.3.1.6.3.19 DEL DECRETO  1075  de 2015  </vt:lpstr>
      <vt:lpstr>EJECUCIÓN RECURSO  COVID19</vt:lpstr>
      <vt:lpstr>EJECUCIÓN DEL INGRESO</vt:lpstr>
      <vt:lpstr>Ejecución de egresos </vt:lpstr>
      <vt:lpstr>EJECUCIONES ULTIMO TRIMESTRE</vt:lpstr>
      <vt:lpstr>Mejoramientos en Sedes</vt:lpstr>
      <vt:lpstr>Mejoramientos sedes</vt:lpstr>
      <vt:lpstr>Compra Productos de Aseo y Bioseguridad </vt:lpstr>
      <vt:lpstr>Compra Dotación Didáctica</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dc:title>
  <dc:creator>PYE-DISENO2</dc:creator>
  <cp:lastModifiedBy>USER</cp:lastModifiedBy>
  <cp:revision>131</cp:revision>
  <dcterms:created xsi:type="dcterms:W3CDTF">2020-05-17T17:25:10Z</dcterms:created>
  <dcterms:modified xsi:type="dcterms:W3CDTF">2024-02-23T16:18:39Z</dcterms:modified>
</cp:coreProperties>
</file>